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Source Sans 3" panose="020B0604020202020204" charset="0"/>
      <p:regular r:id="rId17"/>
    </p:embeddedFont>
    <p:embeddedFont>
      <p:font typeface="Source Serif 4 Semi Bold" panose="020B0604020202020204" charset="0"/>
      <p:regular r:id="rId18"/>
    </p:embeddedFont>
  </p:embeddedFontLst>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656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978587"/>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D73AD7"/>
                </a:solidFill>
                <a:latin typeface="Source Serif 4 Semi Bold" pitchFamily="34" charset="0"/>
                <a:ea typeface="Source Serif 4 Semi Bold" pitchFamily="34" charset="-122"/>
                <a:cs typeface="Source Serif 4 Semi Bold" pitchFamily="34" charset="-120"/>
              </a:rPr>
              <a:t>Informe de Bugs</a:t>
            </a:r>
            <a:endParaRPr lang="en-US" sz="3850" dirty="0"/>
          </a:p>
        </p:txBody>
      </p:sp>
      <p:sp>
        <p:nvSpPr>
          <p:cNvPr id="4" name="Text 1"/>
          <p:cNvSpPr/>
          <p:nvPr/>
        </p:nvSpPr>
        <p:spPr>
          <a:xfrm>
            <a:off x="6324124" y="3908584"/>
            <a:ext cx="7468553"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QA para Instagram Lite</a:t>
            </a:r>
            <a:endParaRPr lang="en-US" sz="1600" dirty="0"/>
          </a:p>
        </p:txBody>
      </p:sp>
      <p:sp>
        <p:nvSpPr>
          <p:cNvPr id="5" name="Text 2"/>
          <p:cNvSpPr/>
          <p:nvPr/>
        </p:nvSpPr>
        <p:spPr>
          <a:xfrm>
            <a:off x="6324124" y="4479250"/>
            <a:ext cx="7468553" cy="268010"/>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Source Sans 3" pitchFamily="34" charset="0"/>
                <a:ea typeface="Source Sans 3" pitchFamily="34" charset="-122"/>
                <a:cs typeface="Source Sans 3" pitchFamily="34" charset="-120"/>
              </a:rPr>
              <a:t>Versión Inicial | Ambiente de Pruebas | 08/11/2025</a:t>
            </a:r>
            <a:endParaRPr lang="en-US" sz="1300" dirty="0"/>
          </a:p>
        </p:txBody>
      </p:sp>
      <p:sp>
        <p:nvSpPr>
          <p:cNvPr id="6" name="Text 3"/>
          <p:cNvSpPr/>
          <p:nvPr/>
        </p:nvSpPr>
        <p:spPr>
          <a:xfrm>
            <a:off x="6324124" y="4982885"/>
            <a:ext cx="7468553" cy="268010"/>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Source Sans 3" pitchFamily="34" charset="0"/>
                <a:ea typeface="Source Sans 3" pitchFamily="34" charset="-122"/>
                <a:cs typeface="Source Sans 3" pitchFamily="34" charset="-120"/>
              </a:rPr>
              <a:t>Tester: María Celeste Paredes Flores</a:t>
            </a:r>
            <a:endParaRPr lang="en-US" sz="1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2191822"/>
            <a:ext cx="7428667" cy="615910"/>
          </a:xfrm>
          <a:prstGeom prst="rect">
            <a:avLst/>
          </a:prstGeom>
          <a:noFill/>
          <a:ln/>
        </p:spPr>
        <p:txBody>
          <a:bodyPr wrap="none" lIns="0" tIns="0" rIns="0" bIns="0" rtlCol="0" anchor="t"/>
          <a:lstStyle/>
          <a:p>
            <a:pPr marL="0" indent="0" algn="l">
              <a:lnSpc>
                <a:spcPts val="4850"/>
              </a:lnSpc>
              <a:buNone/>
            </a:pPr>
            <a:r>
              <a:rPr lang="en-US" sz="3850" dirty="0">
                <a:solidFill>
                  <a:srgbClr val="D73AD7"/>
                </a:solidFill>
                <a:latin typeface="Source Serif 4 Semi Bold" pitchFamily="34" charset="0"/>
                <a:ea typeface="Source Serif 4 Semi Bold" pitchFamily="34" charset="-122"/>
                <a:cs typeface="Source Serif 4 Semi Bold" pitchFamily="34" charset="-120"/>
              </a:rPr>
              <a:t>Conclusiones y Próximos Pasos</a:t>
            </a:r>
            <a:endParaRPr lang="en-US" sz="3850" dirty="0"/>
          </a:p>
        </p:txBody>
      </p:sp>
      <p:sp>
        <p:nvSpPr>
          <p:cNvPr id="4" name="Text 1"/>
          <p:cNvSpPr/>
          <p:nvPr/>
        </p:nvSpPr>
        <p:spPr>
          <a:xfrm>
            <a:off x="837724" y="3121819"/>
            <a:ext cx="7468553"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Se identificaron 3 bugs durante la fase de pruebas: 1 de Severidad Alta, 1 Media y 1 Baja. El 80% de los casos de prueba pasaron exitosamente (12 de 15). El defecto crítico en registro con email requiere atención inmediata para desbloquear el flujo de acceso.</a:t>
            </a:r>
            <a:endParaRPr lang="en-US" sz="1600" dirty="0"/>
          </a:p>
        </p:txBody>
      </p:sp>
      <p:sp>
        <p:nvSpPr>
          <p:cNvPr id="5" name="Text 2"/>
          <p:cNvSpPr/>
          <p:nvPr/>
        </p:nvSpPr>
        <p:spPr>
          <a:xfrm>
            <a:off x="837724" y="4697611"/>
            <a:ext cx="7468553"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Se recomienda implementar las correcciones priorizadas antes de la siguiente fase de pruebas. Validar que las restricciones Lite se mantengan en todas las funcionalidades, especialmente en publicación de contenido, para garantizar la experiencia optimizada en dispositivos con baja conectividad.</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622102"/>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D73AD7"/>
                </a:solidFill>
                <a:latin typeface="Source Serif 4 Semi Bold" pitchFamily="34" charset="0"/>
                <a:ea typeface="Source Serif 4 Semi Bold" pitchFamily="34" charset="-122"/>
                <a:cs typeface="Source Serif 4 Semi Bold" pitchFamily="34" charset="-120"/>
              </a:rPr>
              <a:t>Marco de Trabajo y Metodología</a:t>
            </a:r>
            <a:endParaRPr lang="en-US" sz="3850" dirty="0"/>
          </a:p>
        </p:txBody>
      </p:sp>
      <p:sp>
        <p:nvSpPr>
          <p:cNvPr id="4" name="Shape 1"/>
          <p:cNvSpPr/>
          <p:nvPr/>
        </p:nvSpPr>
        <p:spPr>
          <a:xfrm>
            <a:off x="837724" y="2168009"/>
            <a:ext cx="7468553" cy="1202769"/>
          </a:xfrm>
          <a:prstGeom prst="roundRect">
            <a:avLst>
              <a:gd name="adj" fmla="val 7314"/>
            </a:avLst>
          </a:prstGeom>
          <a:solidFill>
            <a:srgbClr val="F4D4F7"/>
          </a:solidFill>
          <a:ln w="7620">
            <a:solidFill>
              <a:srgbClr val="DABADD"/>
            </a:solidFill>
            <a:prstDash val="solid"/>
          </a:ln>
        </p:spPr>
      </p:sp>
      <p:sp>
        <p:nvSpPr>
          <p:cNvPr id="5" name="Text 2"/>
          <p:cNvSpPr/>
          <p:nvPr/>
        </p:nvSpPr>
        <p:spPr>
          <a:xfrm>
            <a:off x="1054775" y="238506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Metodología</a:t>
            </a:r>
            <a:endParaRPr lang="en-US" sz="1900" dirty="0"/>
          </a:p>
        </p:txBody>
      </p:sp>
      <p:sp>
        <p:nvSpPr>
          <p:cNvPr id="6" name="Text 3"/>
          <p:cNvSpPr/>
          <p:nvPr/>
        </p:nvSpPr>
        <p:spPr>
          <a:xfrm>
            <a:off x="1054775" y="2818686"/>
            <a:ext cx="703445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Test Case Based Testing</a:t>
            </a:r>
            <a:endParaRPr lang="en-US" sz="1600" dirty="0"/>
          </a:p>
        </p:txBody>
      </p:sp>
      <p:sp>
        <p:nvSpPr>
          <p:cNvPr id="7" name="Shape 4"/>
          <p:cNvSpPr/>
          <p:nvPr/>
        </p:nvSpPr>
        <p:spPr>
          <a:xfrm>
            <a:off x="837724" y="3580209"/>
            <a:ext cx="7468553" cy="1202769"/>
          </a:xfrm>
          <a:prstGeom prst="roundRect">
            <a:avLst>
              <a:gd name="adj" fmla="val 7314"/>
            </a:avLst>
          </a:prstGeom>
          <a:solidFill>
            <a:srgbClr val="F4D4F7"/>
          </a:solidFill>
          <a:ln w="7620">
            <a:solidFill>
              <a:srgbClr val="DABADD"/>
            </a:solidFill>
            <a:prstDash val="solid"/>
          </a:ln>
        </p:spPr>
      </p:sp>
      <p:sp>
        <p:nvSpPr>
          <p:cNvPr id="8" name="Text 5"/>
          <p:cNvSpPr/>
          <p:nvPr/>
        </p:nvSpPr>
        <p:spPr>
          <a:xfrm>
            <a:off x="1054775" y="3797260"/>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Duración</a:t>
            </a:r>
            <a:endParaRPr lang="en-US" sz="1900" dirty="0"/>
          </a:p>
        </p:txBody>
      </p:sp>
      <p:sp>
        <p:nvSpPr>
          <p:cNvPr id="9" name="Text 6"/>
          <p:cNvSpPr/>
          <p:nvPr/>
        </p:nvSpPr>
        <p:spPr>
          <a:xfrm>
            <a:off x="1054775" y="4230886"/>
            <a:ext cx="703445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3 horas de pruebas manuales</a:t>
            </a:r>
            <a:endParaRPr lang="en-US" sz="1600" dirty="0"/>
          </a:p>
        </p:txBody>
      </p:sp>
      <p:sp>
        <p:nvSpPr>
          <p:cNvPr id="10" name="Shape 7"/>
          <p:cNvSpPr/>
          <p:nvPr/>
        </p:nvSpPr>
        <p:spPr>
          <a:xfrm>
            <a:off x="837724" y="4992410"/>
            <a:ext cx="7468553" cy="1202769"/>
          </a:xfrm>
          <a:prstGeom prst="roundRect">
            <a:avLst>
              <a:gd name="adj" fmla="val 7314"/>
            </a:avLst>
          </a:prstGeom>
          <a:solidFill>
            <a:srgbClr val="F4D4F7"/>
          </a:solidFill>
          <a:ln w="7620">
            <a:solidFill>
              <a:srgbClr val="DABADD"/>
            </a:solidFill>
            <a:prstDash val="solid"/>
          </a:ln>
        </p:spPr>
      </p:sp>
      <p:sp>
        <p:nvSpPr>
          <p:cNvPr id="11" name="Text 8"/>
          <p:cNvSpPr/>
          <p:nvPr/>
        </p:nvSpPr>
        <p:spPr>
          <a:xfrm>
            <a:off x="1054775" y="5209461"/>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Herramientas</a:t>
            </a:r>
            <a:endParaRPr lang="en-US" sz="1900" dirty="0"/>
          </a:p>
        </p:txBody>
      </p:sp>
      <p:sp>
        <p:nvSpPr>
          <p:cNvPr id="12" name="Text 9"/>
          <p:cNvSpPr/>
          <p:nvPr/>
        </p:nvSpPr>
        <p:spPr>
          <a:xfrm>
            <a:off x="1054775" y="5643086"/>
            <a:ext cx="703445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Chrome, Windows 10, Excel, Screenshots</a:t>
            </a:r>
            <a:endParaRPr lang="en-US" sz="1600" dirty="0"/>
          </a:p>
        </p:txBody>
      </p:sp>
      <p:sp>
        <p:nvSpPr>
          <p:cNvPr id="13" name="Shape 10"/>
          <p:cNvSpPr/>
          <p:nvPr/>
        </p:nvSpPr>
        <p:spPr>
          <a:xfrm>
            <a:off x="837724" y="6404610"/>
            <a:ext cx="7468553" cy="1202769"/>
          </a:xfrm>
          <a:prstGeom prst="roundRect">
            <a:avLst>
              <a:gd name="adj" fmla="val 7314"/>
            </a:avLst>
          </a:prstGeom>
          <a:solidFill>
            <a:srgbClr val="F4D4F7"/>
          </a:solidFill>
          <a:ln w="7620">
            <a:solidFill>
              <a:srgbClr val="DABADD"/>
            </a:solidFill>
            <a:prstDash val="solid"/>
          </a:ln>
        </p:spPr>
      </p:sp>
      <p:sp>
        <p:nvSpPr>
          <p:cNvPr id="14" name="Text 11"/>
          <p:cNvSpPr/>
          <p:nvPr/>
        </p:nvSpPr>
        <p:spPr>
          <a:xfrm>
            <a:off x="1054775" y="6621661"/>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Rol</a:t>
            </a:r>
            <a:endParaRPr lang="en-US" sz="1900" dirty="0"/>
          </a:p>
        </p:txBody>
      </p:sp>
      <p:sp>
        <p:nvSpPr>
          <p:cNvPr id="15" name="Text 12"/>
          <p:cNvSpPr/>
          <p:nvPr/>
        </p:nvSpPr>
        <p:spPr>
          <a:xfrm>
            <a:off x="1054775" y="7055287"/>
            <a:ext cx="7034451"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Tester Manual</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18184"/>
          </a:xfrm>
          <a:prstGeom prst="rect">
            <a:avLst/>
          </a:prstGeom>
        </p:spPr>
      </p:pic>
      <p:sp>
        <p:nvSpPr>
          <p:cNvPr id="3" name="Text 0"/>
          <p:cNvSpPr/>
          <p:nvPr/>
        </p:nvSpPr>
        <p:spPr>
          <a:xfrm>
            <a:off x="837724" y="4170998"/>
            <a:ext cx="6131957" cy="615910"/>
          </a:xfrm>
          <a:prstGeom prst="rect">
            <a:avLst/>
          </a:prstGeom>
          <a:noFill/>
          <a:ln/>
        </p:spPr>
        <p:txBody>
          <a:bodyPr wrap="none" lIns="0" tIns="0" rIns="0" bIns="0" rtlCol="0" anchor="t"/>
          <a:lstStyle/>
          <a:p>
            <a:pPr marL="0" indent="0" algn="l">
              <a:lnSpc>
                <a:spcPts val="4850"/>
              </a:lnSpc>
              <a:buNone/>
            </a:pPr>
            <a:r>
              <a:rPr lang="en-US" sz="3850" dirty="0">
                <a:solidFill>
                  <a:srgbClr val="D73AD7"/>
                </a:solidFill>
                <a:latin typeface="Source Serif 4 Semi Bold" pitchFamily="34" charset="0"/>
                <a:ea typeface="Source Serif 4 Semi Bold" pitchFamily="34" charset="-122"/>
                <a:cs typeface="Source Serif 4 Semi Bold" pitchFamily="34" charset="-120"/>
              </a:rPr>
              <a:t>Discovery: Instagram Lite</a:t>
            </a:r>
            <a:endParaRPr lang="en-US" sz="3850" dirty="0"/>
          </a:p>
        </p:txBody>
      </p:sp>
      <p:sp>
        <p:nvSpPr>
          <p:cNvPr id="4" name="Text 1"/>
          <p:cNvSpPr/>
          <p:nvPr/>
        </p:nvSpPr>
        <p:spPr>
          <a:xfrm>
            <a:off x="837724" y="5100995"/>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Instagram Lite fue diseñado para ofrecer una experiencia de alta calidad utilizando mínima data y menos espacio en dispositivos con baja conectividad. La épica principal permite que el usuario acceda al sistema de forma rápida y eficiente, realizando interacciones sociales básicas.</a:t>
            </a:r>
            <a:endParaRPr lang="en-US" sz="1600" dirty="0"/>
          </a:p>
        </p:txBody>
      </p:sp>
      <p:sp>
        <p:nvSpPr>
          <p:cNvPr id="5" name="Text 2"/>
          <p:cNvSpPr/>
          <p:nvPr/>
        </p:nvSpPr>
        <p:spPr>
          <a:xfrm>
            <a:off x="837724" y="6006703"/>
            <a:ext cx="12954952"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Las pruebas se enfocaron en validar los Criterios de Aceptación (CA), asegurando que la aplicación cumpla con los requisitos funcionales y de rendimiento establecidos para esta versión optimizada.</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310646"/>
            <a:ext cx="6699528" cy="615910"/>
          </a:xfrm>
          <a:prstGeom prst="rect">
            <a:avLst/>
          </a:prstGeom>
          <a:noFill/>
          <a:ln/>
        </p:spPr>
        <p:txBody>
          <a:bodyPr wrap="none" lIns="0" tIns="0" rIns="0" bIns="0" rtlCol="0" anchor="t"/>
          <a:lstStyle/>
          <a:p>
            <a:pPr marL="0" indent="0" algn="l">
              <a:lnSpc>
                <a:spcPts val="4850"/>
              </a:lnSpc>
              <a:buNone/>
            </a:pPr>
            <a:r>
              <a:rPr lang="en-US" sz="3850" dirty="0">
                <a:solidFill>
                  <a:srgbClr val="D73AD7"/>
                </a:solidFill>
                <a:latin typeface="Source Serif 4 Semi Bold" pitchFamily="34" charset="0"/>
                <a:ea typeface="Source Serif 4 Semi Bold" pitchFamily="34" charset="-122"/>
                <a:cs typeface="Source Serif 4 Semi Bold" pitchFamily="34" charset="-120"/>
              </a:rPr>
              <a:t>Tipos de Pruebas Realizadas</a:t>
            </a:r>
            <a:endParaRPr lang="en-US" sz="3850" dirty="0"/>
          </a:p>
        </p:txBody>
      </p:sp>
      <p:sp>
        <p:nvSpPr>
          <p:cNvPr id="3" name="Shape 1"/>
          <p:cNvSpPr/>
          <p:nvPr/>
        </p:nvSpPr>
        <p:spPr>
          <a:xfrm>
            <a:off x="837724" y="3345418"/>
            <a:ext cx="4178618" cy="2573417"/>
          </a:xfrm>
          <a:prstGeom prst="roundRect">
            <a:avLst>
              <a:gd name="adj" fmla="val 3419"/>
            </a:avLst>
          </a:prstGeom>
          <a:solidFill>
            <a:srgbClr val="FFFFFF">
              <a:alpha val="95000"/>
            </a:srgbClr>
          </a:solidFill>
          <a:ln w="22860">
            <a:solidFill>
              <a:srgbClr val="DABADD"/>
            </a:solidFill>
            <a:prstDash val="solid"/>
          </a:ln>
        </p:spPr>
      </p:sp>
      <p:sp>
        <p:nvSpPr>
          <p:cNvPr id="4" name="Text 2"/>
          <p:cNvSpPr/>
          <p:nvPr/>
        </p:nvSpPr>
        <p:spPr>
          <a:xfrm>
            <a:off x="1070015" y="3577709"/>
            <a:ext cx="2476262"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Pruebas Funcionales</a:t>
            </a:r>
            <a:endParaRPr lang="en-US" sz="1900" dirty="0"/>
          </a:p>
        </p:txBody>
      </p:sp>
      <p:sp>
        <p:nvSpPr>
          <p:cNvPr id="5" name="Text 3"/>
          <p:cNvSpPr/>
          <p:nvPr/>
        </p:nvSpPr>
        <p:spPr>
          <a:xfrm>
            <a:off x="1070015" y="4011335"/>
            <a:ext cx="3714036" cy="167520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Verificación de registro de usuarios, publicación de fotos y videos, interacción con publicaciones (Me Gusta, Guardar), y acceso a secciones como galería y publicaciones guardadas.</a:t>
            </a:r>
            <a:endParaRPr lang="en-US" sz="1600" dirty="0"/>
          </a:p>
        </p:txBody>
      </p:sp>
      <p:sp>
        <p:nvSpPr>
          <p:cNvPr id="6" name="Shape 4"/>
          <p:cNvSpPr/>
          <p:nvPr/>
        </p:nvSpPr>
        <p:spPr>
          <a:xfrm>
            <a:off x="5225772" y="3345418"/>
            <a:ext cx="4178737" cy="2573417"/>
          </a:xfrm>
          <a:prstGeom prst="roundRect">
            <a:avLst>
              <a:gd name="adj" fmla="val 3419"/>
            </a:avLst>
          </a:prstGeom>
          <a:solidFill>
            <a:srgbClr val="FFFFFF">
              <a:alpha val="95000"/>
            </a:srgbClr>
          </a:solidFill>
          <a:ln w="22860">
            <a:solidFill>
              <a:srgbClr val="DABADD"/>
            </a:solidFill>
            <a:prstDash val="solid"/>
          </a:ln>
        </p:spPr>
      </p:sp>
      <p:sp>
        <p:nvSpPr>
          <p:cNvPr id="7" name="Text 5"/>
          <p:cNvSpPr/>
          <p:nvPr/>
        </p:nvSpPr>
        <p:spPr>
          <a:xfrm>
            <a:off x="5458063" y="3577709"/>
            <a:ext cx="2625804"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Pruebas de Validación</a:t>
            </a:r>
            <a:endParaRPr lang="en-US" sz="1900" dirty="0"/>
          </a:p>
        </p:txBody>
      </p:sp>
      <p:sp>
        <p:nvSpPr>
          <p:cNvPr id="8" name="Text 6"/>
          <p:cNvSpPr/>
          <p:nvPr/>
        </p:nvSpPr>
        <p:spPr>
          <a:xfrm>
            <a:off x="5458063" y="4011335"/>
            <a:ext cx="3714155" cy="167520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Validación de restricciones y condiciones, incluyendo contraseñas débiles, selección única de elementos para publicar, y verificación de mensajes de error adecuados.</a:t>
            </a:r>
            <a:endParaRPr lang="en-US" sz="1600" dirty="0"/>
          </a:p>
        </p:txBody>
      </p:sp>
      <p:sp>
        <p:nvSpPr>
          <p:cNvPr id="9" name="Shape 7"/>
          <p:cNvSpPr/>
          <p:nvPr/>
        </p:nvSpPr>
        <p:spPr>
          <a:xfrm>
            <a:off x="9613940" y="3345418"/>
            <a:ext cx="4178737" cy="2573417"/>
          </a:xfrm>
          <a:prstGeom prst="roundRect">
            <a:avLst>
              <a:gd name="adj" fmla="val 3419"/>
            </a:avLst>
          </a:prstGeom>
          <a:solidFill>
            <a:srgbClr val="FFFFFF">
              <a:alpha val="95000"/>
            </a:srgbClr>
          </a:solidFill>
          <a:ln w="22860">
            <a:solidFill>
              <a:srgbClr val="DABADD"/>
            </a:solidFill>
            <a:prstDash val="solid"/>
          </a:ln>
        </p:spPr>
      </p:sp>
      <p:sp>
        <p:nvSpPr>
          <p:cNvPr id="10" name="Text 8"/>
          <p:cNvSpPr/>
          <p:nvPr/>
        </p:nvSpPr>
        <p:spPr>
          <a:xfrm>
            <a:off x="9846231" y="3577709"/>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Pruebas Visuales</a:t>
            </a:r>
            <a:endParaRPr lang="en-US" sz="1900" dirty="0"/>
          </a:p>
        </p:txBody>
      </p:sp>
      <p:sp>
        <p:nvSpPr>
          <p:cNvPr id="11" name="Text 9"/>
          <p:cNvSpPr/>
          <p:nvPr/>
        </p:nvSpPr>
        <p:spPr>
          <a:xfrm>
            <a:off x="9846231" y="4011335"/>
            <a:ext cx="3714155"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Comprobación de cambios de estado en botones e íconos, cambio de color en Me Gusta o Guardar, y correcta visualización de fotos, videos y texto en feed y galería.</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37724" y="1716643"/>
            <a:ext cx="4928354" cy="615910"/>
          </a:xfrm>
          <a:prstGeom prst="rect">
            <a:avLst/>
          </a:prstGeom>
          <a:noFill/>
          <a:ln/>
        </p:spPr>
        <p:txBody>
          <a:bodyPr wrap="none" lIns="0" tIns="0" rIns="0" bIns="0" rtlCol="0" anchor="t"/>
          <a:lstStyle/>
          <a:p>
            <a:pPr marL="0" indent="0" algn="l">
              <a:lnSpc>
                <a:spcPts val="4850"/>
              </a:lnSpc>
              <a:buNone/>
            </a:pPr>
            <a:r>
              <a:rPr lang="en-US" sz="3850" dirty="0">
                <a:solidFill>
                  <a:srgbClr val="D73AD7"/>
                </a:solidFill>
                <a:latin typeface="Source Serif 4 Semi Bold" pitchFamily="34" charset="0"/>
                <a:ea typeface="Source Serif 4 Semi Bold" pitchFamily="34" charset="-122"/>
                <a:cs typeface="Source Serif 4 Semi Bold" pitchFamily="34" charset="-120"/>
              </a:rPr>
              <a:t>Bugs Encontrados</a:t>
            </a:r>
            <a:endParaRPr lang="en-US" sz="3850" dirty="0"/>
          </a:p>
        </p:txBody>
      </p:sp>
      <p:sp>
        <p:nvSpPr>
          <p:cNvPr id="3" name="Shape 1"/>
          <p:cNvSpPr/>
          <p:nvPr/>
        </p:nvSpPr>
        <p:spPr>
          <a:xfrm>
            <a:off x="837724" y="2751415"/>
            <a:ext cx="12954952" cy="3761423"/>
          </a:xfrm>
          <a:prstGeom prst="roundRect">
            <a:avLst>
              <a:gd name="adj" fmla="val 2339"/>
            </a:avLst>
          </a:prstGeom>
          <a:noFill/>
          <a:ln w="7620">
            <a:solidFill>
              <a:srgbClr val="000000">
                <a:alpha val="8000"/>
              </a:srgbClr>
            </a:solidFill>
            <a:prstDash val="solid"/>
          </a:ln>
        </p:spPr>
      </p:sp>
      <p:sp>
        <p:nvSpPr>
          <p:cNvPr id="4" name="Shape 2"/>
          <p:cNvSpPr/>
          <p:nvPr/>
        </p:nvSpPr>
        <p:spPr>
          <a:xfrm>
            <a:off x="845344" y="2759035"/>
            <a:ext cx="12939713" cy="936546"/>
          </a:xfrm>
          <a:prstGeom prst="rect">
            <a:avLst/>
          </a:prstGeom>
          <a:solidFill>
            <a:srgbClr val="FFFFFF">
              <a:alpha val="4000"/>
            </a:srgbClr>
          </a:solidFill>
          <a:ln/>
        </p:spPr>
      </p:sp>
      <p:sp>
        <p:nvSpPr>
          <p:cNvPr id="5" name="Text 3"/>
          <p:cNvSpPr/>
          <p:nvPr/>
        </p:nvSpPr>
        <p:spPr>
          <a:xfrm>
            <a:off x="1054775" y="2892266"/>
            <a:ext cx="1518285"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ID</a:t>
            </a:r>
            <a:endParaRPr lang="en-US" sz="1600" dirty="0"/>
          </a:p>
        </p:txBody>
      </p:sp>
      <p:sp>
        <p:nvSpPr>
          <p:cNvPr id="6" name="Text 4"/>
          <p:cNvSpPr/>
          <p:nvPr/>
        </p:nvSpPr>
        <p:spPr>
          <a:xfrm>
            <a:off x="2999542" y="2892266"/>
            <a:ext cx="4102418"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Descripción</a:t>
            </a:r>
            <a:endParaRPr lang="en-US" sz="1600" dirty="0"/>
          </a:p>
        </p:txBody>
      </p:sp>
      <p:sp>
        <p:nvSpPr>
          <p:cNvPr id="7" name="Text 5"/>
          <p:cNvSpPr/>
          <p:nvPr/>
        </p:nvSpPr>
        <p:spPr>
          <a:xfrm>
            <a:off x="7528441" y="2892266"/>
            <a:ext cx="1514475"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Tipo</a:t>
            </a:r>
            <a:endParaRPr lang="en-US" sz="1600" dirty="0"/>
          </a:p>
        </p:txBody>
      </p:sp>
      <p:sp>
        <p:nvSpPr>
          <p:cNvPr id="8" name="Text 6"/>
          <p:cNvSpPr/>
          <p:nvPr/>
        </p:nvSpPr>
        <p:spPr>
          <a:xfrm>
            <a:off x="9469398" y="2892266"/>
            <a:ext cx="1514475"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Severidad</a:t>
            </a:r>
            <a:endParaRPr lang="en-US" sz="1600" dirty="0"/>
          </a:p>
        </p:txBody>
      </p:sp>
      <p:sp>
        <p:nvSpPr>
          <p:cNvPr id="9" name="Text 7"/>
          <p:cNvSpPr/>
          <p:nvPr/>
        </p:nvSpPr>
        <p:spPr>
          <a:xfrm>
            <a:off x="11410355" y="2892266"/>
            <a:ext cx="867489" cy="670084"/>
          </a:xfrm>
          <a:prstGeom prst="rect">
            <a:avLst/>
          </a:prstGeom>
          <a:noFill/>
          <a:ln/>
        </p:spPr>
        <p:txBody>
          <a:bodyPr wrap="squar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Prioridad</a:t>
            </a:r>
            <a:endParaRPr lang="en-US" sz="1600" dirty="0"/>
          </a:p>
        </p:txBody>
      </p:sp>
      <p:sp>
        <p:nvSpPr>
          <p:cNvPr id="10" name="Text 8"/>
          <p:cNvSpPr/>
          <p:nvPr/>
        </p:nvSpPr>
        <p:spPr>
          <a:xfrm>
            <a:off x="12704326" y="2892266"/>
            <a:ext cx="871299"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Estado</a:t>
            </a:r>
            <a:endParaRPr lang="en-US" sz="1600" dirty="0"/>
          </a:p>
        </p:txBody>
      </p:sp>
      <p:sp>
        <p:nvSpPr>
          <p:cNvPr id="11" name="Shape 9"/>
          <p:cNvSpPr/>
          <p:nvPr/>
        </p:nvSpPr>
        <p:spPr>
          <a:xfrm>
            <a:off x="845344" y="3695581"/>
            <a:ext cx="12939713" cy="936546"/>
          </a:xfrm>
          <a:prstGeom prst="rect">
            <a:avLst/>
          </a:prstGeom>
          <a:solidFill>
            <a:srgbClr val="000000">
              <a:alpha val="4000"/>
            </a:srgbClr>
          </a:solidFill>
          <a:ln/>
        </p:spPr>
      </p:sp>
      <p:sp>
        <p:nvSpPr>
          <p:cNvPr id="12" name="Text 10"/>
          <p:cNvSpPr/>
          <p:nvPr/>
        </p:nvSpPr>
        <p:spPr>
          <a:xfrm>
            <a:off x="1054775" y="3828812"/>
            <a:ext cx="1518285"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BUG-TC001</a:t>
            </a:r>
            <a:endParaRPr lang="en-US" sz="1600" dirty="0"/>
          </a:p>
        </p:txBody>
      </p:sp>
      <p:sp>
        <p:nvSpPr>
          <p:cNvPr id="13" name="Text 11"/>
          <p:cNvSpPr/>
          <p:nvPr/>
        </p:nvSpPr>
        <p:spPr>
          <a:xfrm>
            <a:off x="2999542" y="3828812"/>
            <a:ext cx="4102418"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Registro con correo falla: muestra aviso de información en lugar de redirigir al feed</a:t>
            </a:r>
            <a:endParaRPr lang="en-US" sz="1600" dirty="0"/>
          </a:p>
        </p:txBody>
      </p:sp>
      <p:sp>
        <p:nvSpPr>
          <p:cNvPr id="14" name="Text 12"/>
          <p:cNvSpPr/>
          <p:nvPr/>
        </p:nvSpPr>
        <p:spPr>
          <a:xfrm>
            <a:off x="7528441" y="3828812"/>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Funcional</a:t>
            </a:r>
            <a:endParaRPr lang="en-US" sz="1600" dirty="0"/>
          </a:p>
        </p:txBody>
      </p:sp>
      <p:sp>
        <p:nvSpPr>
          <p:cNvPr id="15" name="Text 13"/>
          <p:cNvSpPr/>
          <p:nvPr/>
        </p:nvSpPr>
        <p:spPr>
          <a:xfrm>
            <a:off x="9469398" y="3828812"/>
            <a:ext cx="1514475" cy="335042"/>
          </a:xfrm>
          <a:prstGeom prst="rect">
            <a:avLst/>
          </a:prstGeom>
          <a:noFill/>
          <a:ln/>
        </p:spPr>
        <p:txBody>
          <a:bodyPr wrap="none" lIns="0" tIns="0" rIns="0" bIns="0" rtlCol="0" anchor="t"/>
          <a:lstStyle/>
          <a:p>
            <a:pPr marL="0" indent="0" algn="l">
              <a:lnSpc>
                <a:spcPts val="2600"/>
              </a:lnSpc>
              <a:buNone/>
            </a:pPr>
            <a:r>
              <a:rPr lang="en-US" sz="1600" b="1" dirty="0">
                <a:solidFill>
                  <a:srgbClr val="D75BE2"/>
                </a:solidFill>
                <a:latin typeface="Source Sans 3" pitchFamily="34" charset="0"/>
                <a:ea typeface="Source Sans 3" pitchFamily="34" charset="-122"/>
                <a:cs typeface="Source Sans 3" pitchFamily="34" charset="-120"/>
              </a:rPr>
              <a:t>Alta</a:t>
            </a:r>
            <a:endParaRPr lang="en-US" sz="1600" dirty="0"/>
          </a:p>
        </p:txBody>
      </p:sp>
      <p:sp>
        <p:nvSpPr>
          <p:cNvPr id="16" name="Text 14"/>
          <p:cNvSpPr/>
          <p:nvPr/>
        </p:nvSpPr>
        <p:spPr>
          <a:xfrm>
            <a:off x="11410355" y="3828812"/>
            <a:ext cx="867489"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Alta</a:t>
            </a:r>
            <a:endParaRPr lang="en-US" sz="1600" dirty="0"/>
          </a:p>
        </p:txBody>
      </p:sp>
      <p:sp>
        <p:nvSpPr>
          <p:cNvPr id="17" name="Text 15"/>
          <p:cNvSpPr/>
          <p:nvPr/>
        </p:nvSpPr>
        <p:spPr>
          <a:xfrm>
            <a:off x="12704326" y="3828812"/>
            <a:ext cx="871299"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Nuevo</a:t>
            </a:r>
            <a:endParaRPr lang="en-US" sz="1600" dirty="0"/>
          </a:p>
        </p:txBody>
      </p:sp>
      <p:sp>
        <p:nvSpPr>
          <p:cNvPr id="18" name="Shape 16"/>
          <p:cNvSpPr/>
          <p:nvPr/>
        </p:nvSpPr>
        <p:spPr>
          <a:xfrm>
            <a:off x="845344" y="4632127"/>
            <a:ext cx="12939713" cy="936546"/>
          </a:xfrm>
          <a:prstGeom prst="rect">
            <a:avLst/>
          </a:prstGeom>
          <a:solidFill>
            <a:srgbClr val="FFFFFF">
              <a:alpha val="4000"/>
            </a:srgbClr>
          </a:solidFill>
          <a:ln/>
        </p:spPr>
      </p:sp>
      <p:sp>
        <p:nvSpPr>
          <p:cNvPr id="19" name="Text 17"/>
          <p:cNvSpPr/>
          <p:nvPr/>
        </p:nvSpPr>
        <p:spPr>
          <a:xfrm>
            <a:off x="1054775" y="4765358"/>
            <a:ext cx="1518285"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BUG-TC003</a:t>
            </a:r>
            <a:endParaRPr lang="en-US" sz="1600" dirty="0"/>
          </a:p>
        </p:txBody>
      </p:sp>
      <p:sp>
        <p:nvSpPr>
          <p:cNvPr id="20" name="Text 18"/>
          <p:cNvSpPr/>
          <p:nvPr/>
        </p:nvSpPr>
        <p:spPr>
          <a:xfrm>
            <a:off x="2999542" y="4765358"/>
            <a:ext cx="4102418"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Contraseña débil no muestra mensaje de error claro requerido (CA 1.3)</a:t>
            </a:r>
            <a:endParaRPr lang="en-US" sz="1600" dirty="0"/>
          </a:p>
        </p:txBody>
      </p:sp>
      <p:sp>
        <p:nvSpPr>
          <p:cNvPr id="21" name="Text 19"/>
          <p:cNvSpPr/>
          <p:nvPr/>
        </p:nvSpPr>
        <p:spPr>
          <a:xfrm>
            <a:off x="7528441" y="4765358"/>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Funcional</a:t>
            </a:r>
            <a:endParaRPr lang="en-US" sz="1600" dirty="0"/>
          </a:p>
        </p:txBody>
      </p:sp>
      <p:sp>
        <p:nvSpPr>
          <p:cNvPr id="22" name="Text 20"/>
          <p:cNvSpPr/>
          <p:nvPr/>
        </p:nvSpPr>
        <p:spPr>
          <a:xfrm>
            <a:off x="9469398" y="4765358"/>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Media</a:t>
            </a:r>
            <a:endParaRPr lang="en-US" sz="1600" dirty="0"/>
          </a:p>
        </p:txBody>
      </p:sp>
      <p:sp>
        <p:nvSpPr>
          <p:cNvPr id="23" name="Text 21"/>
          <p:cNvSpPr/>
          <p:nvPr/>
        </p:nvSpPr>
        <p:spPr>
          <a:xfrm>
            <a:off x="11410355" y="4765358"/>
            <a:ext cx="867489"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Media</a:t>
            </a:r>
            <a:endParaRPr lang="en-US" sz="1600" dirty="0"/>
          </a:p>
        </p:txBody>
      </p:sp>
      <p:sp>
        <p:nvSpPr>
          <p:cNvPr id="24" name="Text 22"/>
          <p:cNvSpPr/>
          <p:nvPr/>
        </p:nvSpPr>
        <p:spPr>
          <a:xfrm>
            <a:off x="12704326" y="4765358"/>
            <a:ext cx="871299"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Nuevo</a:t>
            </a:r>
            <a:endParaRPr lang="en-US" sz="1600" dirty="0"/>
          </a:p>
        </p:txBody>
      </p:sp>
      <p:sp>
        <p:nvSpPr>
          <p:cNvPr id="25" name="Shape 23"/>
          <p:cNvSpPr/>
          <p:nvPr/>
        </p:nvSpPr>
        <p:spPr>
          <a:xfrm>
            <a:off x="845344" y="5568672"/>
            <a:ext cx="12939713" cy="936546"/>
          </a:xfrm>
          <a:prstGeom prst="rect">
            <a:avLst/>
          </a:prstGeom>
          <a:solidFill>
            <a:srgbClr val="000000">
              <a:alpha val="4000"/>
            </a:srgbClr>
          </a:solidFill>
          <a:ln/>
        </p:spPr>
      </p:sp>
      <p:sp>
        <p:nvSpPr>
          <p:cNvPr id="26" name="Text 24"/>
          <p:cNvSpPr/>
          <p:nvPr/>
        </p:nvSpPr>
        <p:spPr>
          <a:xfrm>
            <a:off x="1054775" y="5701903"/>
            <a:ext cx="1518285"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BUG-TC007</a:t>
            </a:r>
            <a:endParaRPr lang="en-US" sz="1600" dirty="0"/>
          </a:p>
        </p:txBody>
      </p:sp>
      <p:sp>
        <p:nvSpPr>
          <p:cNvPr id="27" name="Text 25"/>
          <p:cNvSpPr/>
          <p:nvPr/>
        </p:nvSpPr>
        <p:spPr>
          <a:xfrm>
            <a:off x="2999542" y="5701903"/>
            <a:ext cx="4102418"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Sistema permite selección múltiple de elementos, violando restricción Lite (CA 2.2)</a:t>
            </a:r>
            <a:endParaRPr lang="en-US" sz="1600" dirty="0"/>
          </a:p>
        </p:txBody>
      </p:sp>
      <p:sp>
        <p:nvSpPr>
          <p:cNvPr id="28" name="Text 26"/>
          <p:cNvSpPr/>
          <p:nvPr/>
        </p:nvSpPr>
        <p:spPr>
          <a:xfrm>
            <a:off x="7528441" y="5701903"/>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Funcional</a:t>
            </a:r>
            <a:endParaRPr lang="en-US" sz="1600" dirty="0"/>
          </a:p>
        </p:txBody>
      </p:sp>
      <p:sp>
        <p:nvSpPr>
          <p:cNvPr id="29" name="Text 27"/>
          <p:cNvSpPr/>
          <p:nvPr/>
        </p:nvSpPr>
        <p:spPr>
          <a:xfrm>
            <a:off x="9469398" y="5701903"/>
            <a:ext cx="1514475"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Baja</a:t>
            </a:r>
            <a:endParaRPr lang="en-US" sz="1600" dirty="0"/>
          </a:p>
        </p:txBody>
      </p:sp>
      <p:sp>
        <p:nvSpPr>
          <p:cNvPr id="30" name="Text 28"/>
          <p:cNvSpPr/>
          <p:nvPr/>
        </p:nvSpPr>
        <p:spPr>
          <a:xfrm>
            <a:off x="11410355" y="5701903"/>
            <a:ext cx="867489"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Media</a:t>
            </a:r>
            <a:endParaRPr lang="en-US" sz="1600" dirty="0"/>
          </a:p>
        </p:txBody>
      </p:sp>
      <p:sp>
        <p:nvSpPr>
          <p:cNvPr id="31" name="Text 29"/>
          <p:cNvSpPr/>
          <p:nvPr/>
        </p:nvSpPr>
        <p:spPr>
          <a:xfrm>
            <a:off x="12704326" y="5701903"/>
            <a:ext cx="871299"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Nuevo</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513636" y="353139"/>
            <a:ext cx="3446264" cy="377666"/>
          </a:xfrm>
          <a:prstGeom prst="rect">
            <a:avLst/>
          </a:prstGeom>
          <a:noFill/>
          <a:ln/>
        </p:spPr>
        <p:txBody>
          <a:bodyPr wrap="none" lIns="0" tIns="0" rIns="0" bIns="0" rtlCol="0" anchor="t"/>
          <a:lstStyle/>
          <a:p>
            <a:pPr marL="0" indent="0" algn="l">
              <a:lnSpc>
                <a:spcPts val="2950"/>
              </a:lnSpc>
              <a:buNone/>
            </a:pPr>
            <a:r>
              <a:rPr lang="en-US" sz="2350" dirty="0">
                <a:solidFill>
                  <a:srgbClr val="D73AD7"/>
                </a:solidFill>
                <a:latin typeface="Source Serif 4 Semi Bold" pitchFamily="34" charset="0"/>
                <a:ea typeface="Source Serif 4 Semi Bold" pitchFamily="34" charset="-122"/>
                <a:cs typeface="Source Serif 4 Semi Bold" pitchFamily="34" charset="-120"/>
              </a:rPr>
              <a:t>Resumen de Resultados</a:t>
            </a:r>
            <a:endParaRPr lang="en-US" sz="2350" dirty="0"/>
          </a:p>
        </p:txBody>
      </p:sp>
      <p:sp>
        <p:nvSpPr>
          <p:cNvPr id="3" name="Text 1"/>
          <p:cNvSpPr/>
          <p:nvPr/>
        </p:nvSpPr>
        <p:spPr>
          <a:xfrm>
            <a:off x="513636" y="1051798"/>
            <a:ext cx="3280410" cy="423743"/>
          </a:xfrm>
          <a:prstGeom prst="rect">
            <a:avLst/>
          </a:prstGeom>
          <a:noFill/>
          <a:ln/>
        </p:spPr>
        <p:txBody>
          <a:bodyPr wrap="none" lIns="0" tIns="0" rIns="0" bIns="0" rtlCol="0" anchor="t"/>
          <a:lstStyle/>
          <a:p>
            <a:pPr marL="0" indent="0" algn="ctr">
              <a:lnSpc>
                <a:spcPts val="3300"/>
              </a:lnSpc>
              <a:buNone/>
            </a:pPr>
            <a:r>
              <a:rPr lang="en-US" sz="3300" dirty="0">
                <a:solidFill>
                  <a:srgbClr val="272525"/>
                </a:solidFill>
                <a:latin typeface="Source Serif 4 Semi Bold" pitchFamily="34" charset="0"/>
                <a:ea typeface="Source Serif 4 Semi Bold" pitchFamily="34" charset="-122"/>
                <a:cs typeface="Source Serif 4 Semi Bold" pitchFamily="34" charset="-120"/>
              </a:rPr>
              <a:t>3</a:t>
            </a:r>
            <a:endParaRPr lang="en-US" sz="3300" dirty="0"/>
          </a:p>
        </p:txBody>
      </p:sp>
      <p:sp>
        <p:nvSpPr>
          <p:cNvPr id="4" name="Text 2"/>
          <p:cNvSpPr/>
          <p:nvPr/>
        </p:nvSpPr>
        <p:spPr>
          <a:xfrm>
            <a:off x="1398389" y="1636038"/>
            <a:ext cx="1510903" cy="188833"/>
          </a:xfrm>
          <a:prstGeom prst="rect">
            <a:avLst/>
          </a:prstGeom>
          <a:noFill/>
          <a:ln/>
        </p:spPr>
        <p:txBody>
          <a:bodyPr wrap="none" lIns="0" tIns="0" rIns="0" bIns="0" rtlCol="0" anchor="t"/>
          <a:lstStyle/>
          <a:p>
            <a:pPr marL="0" indent="0" algn="ctr">
              <a:lnSpc>
                <a:spcPts val="1450"/>
              </a:lnSpc>
              <a:buNone/>
            </a:pPr>
            <a:r>
              <a:rPr lang="en-US" sz="1150" dirty="0">
                <a:solidFill>
                  <a:srgbClr val="272525"/>
                </a:solidFill>
                <a:latin typeface="Source Serif 4 Semi Bold" pitchFamily="34" charset="0"/>
                <a:ea typeface="Source Serif 4 Semi Bold" pitchFamily="34" charset="-122"/>
                <a:cs typeface="Source Serif 4 Semi Bold" pitchFamily="34" charset="-120"/>
              </a:rPr>
              <a:t>Total de Bugs</a:t>
            </a:r>
            <a:endParaRPr lang="en-US" sz="1150" dirty="0"/>
          </a:p>
        </p:txBody>
      </p:sp>
      <p:sp>
        <p:nvSpPr>
          <p:cNvPr id="5" name="Text 3"/>
          <p:cNvSpPr/>
          <p:nvPr/>
        </p:nvSpPr>
        <p:spPr>
          <a:xfrm>
            <a:off x="513636" y="1901904"/>
            <a:ext cx="3280410" cy="205502"/>
          </a:xfrm>
          <a:prstGeom prst="rect">
            <a:avLst/>
          </a:prstGeom>
          <a:noFill/>
          <a:ln/>
        </p:spPr>
        <p:txBody>
          <a:bodyPr wrap="none" lIns="0" tIns="0" rIns="0" bIns="0" rtlCol="0" anchor="t"/>
          <a:lstStyle/>
          <a:p>
            <a:pPr marL="0" indent="0" algn="ctr">
              <a:lnSpc>
                <a:spcPts val="1600"/>
              </a:lnSpc>
              <a:buNone/>
            </a:pPr>
            <a:r>
              <a:rPr lang="en-US" sz="1000" dirty="0">
                <a:solidFill>
                  <a:srgbClr val="272525"/>
                </a:solidFill>
                <a:latin typeface="Source Sans 3" pitchFamily="34" charset="0"/>
                <a:ea typeface="Source Sans 3" pitchFamily="34" charset="-122"/>
                <a:cs typeface="Source Sans 3" pitchFamily="34" charset="-120"/>
              </a:rPr>
              <a:t>Defectos identificados</a:t>
            </a:r>
            <a:endParaRPr lang="en-US" sz="1000" dirty="0"/>
          </a:p>
        </p:txBody>
      </p:sp>
      <p:sp>
        <p:nvSpPr>
          <p:cNvPr id="6" name="Text 4"/>
          <p:cNvSpPr/>
          <p:nvPr/>
        </p:nvSpPr>
        <p:spPr>
          <a:xfrm>
            <a:off x="3954542" y="1051798"/>
            <a:ext cx="3280410" cy="423743"/>
          </a:xfrm>
          <a:prstGeom prst="rect">
            <a:avLst/>
          </a:prstGeom>
          <a:noFill/>
          <a:ln/>
        </p:spPr>
        <p:txBody>
          <a:bodyPr wrap="none" lIns="0" tIns="0" rIns="0" bIns="0" rtlCol="0" anchor="t"/>
          <a:lstStyle/>
          <a:p>
            <a:pPr marL="0" indent="0" algn="ctr">
              <a:lnSpc>
                <a:spcPts val="3300"/>
              </a:lnSpc>
              <a:buNone/>
            </a:pPr>
            <a:r>
              <a:rPr lang="en-US" sz="3300" dirty="0">
                <a:solidFill>
                  <a:srgbClr val="272525"/>
                </a:solidFill>
                <a:latin typeface="Source Serif 4 Semi Bold" pitchFamily="34" charset="0"/>
                <a:ea typeface="Source Serif 4 Semi Bold" pitchFamily="34" charset="-122"/>
                <a:cs typeface="Source Serif 4 Semi Bold" pitchFamily="34" charset="-120"/>
              </a:rPr>
              <a:t>1</a:t>
            </a:r>
            <a:endParaRPr lang="en-US" sz="3300" dirty="0"/>
          </a:p>
        </p:txBody>
      </p:sp>
      <p:sp>
        <p:nvSpPr>
          <p:cNvPr id="7" name="Text 5"/>
          <p:cNvSpPr/>
          <p:nvPr/>
        </p:nvSpPr>
        <p:spPr>
          <a:xfrm>
            <a:off x="4839295" y="1636038"/>
            <a:ext cx="1510903" cy="188833"/>
          </a:xfrm>
          <a:prstGeom prst="rect">
            <a:avLst/>
          </a:prstGeom>
          <a:noFill/>
          <a:ln/>
        </p:spPr>
        <p:txBody>
          <a:bodyPr wrap="none" lIns="0" tIns="0" rIns="0" bIns="0" rtlCol="0" anchor="t"/>
          <a:lstStyle/>
          <a:p>
            <a:pPr marL="0" indent="0" algn="ctr">
              <a:lnSpc>
                <a:spcPts val="1450"/>
              </a:lnSpc>
              <a:buNone/>
            </a:pPr>
            <a:r>
              <a:rPr lang="en-US" sz="1150" dirty="0">
                <a:solidFill>
                  <a:srgbClr val="272525"/>
                </a:solidFill>
                <a:latin typeface="Source Serif 4 Semi Bold" pitchFamily="34" charset="0"/>
                <a:ea typeface="Source Serif 4 Semi Bold" pitchFamily="34" charset="-122"/>
                <a:cs typeface="Source Serif 4 Semi Bold" pitchFamily="34" charset="-120"/>
              </a:rPr>
              <a:t>Bugs Críticos</a:t>
            </a:r>
            <a:endParaRPr lang="en-US" sz="1150" dirty="0"/>
          </a:p>
        </p:txBody>
      </p:sp>
      <p:sp>
        <p:nvSpPr>
          <p:cNvPr id="8" name="Text 6"/>
          <p:cNvSpPr/>
          <p:nvPr/>
        </p:nvSpPr>
        <p:spPr>
          <a:xfrm>
            <a:off x="3954542" y="1901904"/>
            <a:ext cx="3280410" cy="205502"/>
          </a:xfrm>
          <a:prstGeom prst="rect">
            <a:avLst/>
          </a:prstGeom>
          <a:noFill/>
          <a:ln/>
        </p:spPr>
        <p:txBody>
          <a:bodyPr wrap="none" lIns="0" tIns="0" rIns="0" bIns="0" rtlCol="0" anchor="t"/>
          <a:lstStyle/>
          <a:p>
            <a:pPr marL="0" indent="0" algn="ctr">
              <a:lnSpc>
                <a:spcPts val="1600"/>
              </a:lnSpc>
              <a:buNone/>
            </a:pPr>
            <a:r>
              <a:rPr lang="en-US" sz="1000" dirty="0">
                <a:solidFill>
                  <a:srgbClr val="272525"/>
                </a:solidFill>
                <a:latin typeface="Source Sans 3" pitchFamily="34" charset="0"/>
                <a:ea typeface="Source Sans 3" pitchFamily="34" charset="-122"/>
                <a:cs typeface="Source Sans 3" pitchFamily="34" charset="-120"/>
              </a:rPr>
              <a:t>Severidad Alta</a:t>
            </a:r>
            <a:endParaRPr lang="en-US" sz="1000" dirty="0"/>
          </a:p>
        </p:txBody>
      </p:sp>
      <p:sp>
        <p:nvSpPr>
          <p:cNvPr id="9" name="Text 7"/>
          <p:cNvSpPr/>
          <p:nvPr/>
        </p:nvSpPr>
        <p:spPr>
          <a:xfrm>
            <a:off x="7395448" y="1051798"/>
            <a:ext cx="3280410" cy="423743"/>
          </a:xfrm>
          <a:prstGeom prst="rect">
            <a:avLst/>
          </a:prstGeom>
          <a:noFill/>
          <a:ln/>
        </p:spPr>
        <p:txBody>
          <a:bodyPr wrap="none" lIns="0" tIns="0" rIns="0" bIns="0" rtlCol="0" anchor="t"/>
          <a:lstStyle/>
          <a:p>
            <a:pPr marL="0" indent="0" algn="ctr">
              <a:lnSpc>
                <a:spcPts val="3300"/>
              </a:lnSpc>
              <a:buNone/>
            </a:pPr>
            <a:r>
              <a:rPr lang="en-US" sz="3300" dirty="0">
                <a:solidFill>
                  <a:srgbClr val="272525"/>
                </a:solidFill>
                <a:latin typeface="Source Serif 4 Semi Bold" pitchFamily="34" charset="0"/>
                <a:ea typeface="Source Serif 4 Semi Bold" pitchFamily="34" charset="-122"/>
                <a:cs typeface="Source Serif 4 Semi Bold" pitchFamily="34" charset="-120"/>
              </a:rPr>
              <a:t>33.33%</a:t>
            </a:r>
            <a:endParaRPr lang="en-US" sz="3300" dirty="0"/>
          </a:p>
        </p:txBody>
      </p:sp>
      <p:sp>
        <p:nvSpPr>
          <p:cNvPr id="10" name="Text 8"/>
          <p:cNvSpPr/>
          <p:nvPr/>
        </p:nvSpPr>
        <p:spPr>
          <a:xfrm>
            <a:off x="8280202" y="1636038"/>
            <a:ext cx="1510903" cy="188833"/>
          </a:xfrm>
          <a:prstGeom prst="rect">
            <a:avLst/>
          </a:prstGeom>
          <a:noFill/>
          <a:ln/>
        </p:spPr>
        <p:txBody>
          <a:bodyPr wrap="none" lIns="0" tIns="0" rIns="0" bIns="0" rtlCol="0" anchor="t"/>
          <a:lstStyle/>
          <a:p>
            <a:pPr marL="0" indent="0" algn="ctr">
              <a:lnSpc>
                <a:spcPts val="1450"/>
              </a:lnSpc>
              <a:buNone/>
            </a:pPr>
            <a:r>
              <a:rPr lang="en-US" sz="1150" dirty="0">
                <a:solidFill>
                  <a:srgbClr val="272525"/>
                </a:solidFill>
                <a:latin typeface="Source Serif 4 Semi Bold" pitchFamily="34" charset="0"/>
                <a:ea typeface="Source Serif 4 Semi Bold" pitchFamily="34" charset="-122"/>
                <a:cs typeface="Source Serif 4 Semi Bold" pitchFamily="34" charset="-120"/>
              </a:rPr>
              <a:t>Porcentaje Crítico</a:t>
            </a:r>
            <a:endParaRPr lang="en-US" sz="1150" dirty="0"/>
          </a:p>
        </p:txBody>
      </p:sp>
      <p:sp>
        <p:nvSpPr>
          <p:cNvPr id="11" name="Text 9"/>
          <p:cNvSpPr/>
          <p:nvPr/>
        </p:nvSpPr>
        <p:spPr>
          <a:xfrm>
            <a:off x="7395448" y="1901904"/>
            <a:ext cx="3280410" cy="205502"/>
          </a:xfrm>
          <a:prstGeom prst="rect">
            <a:avLst/>
          </a:prstGeom>
          <a:noFill/>
          <a:ln/>
        </p:spPr>
        <p:txBody>
          <a:bodyPr wrap="none" lIns="0" tIns="0" rIns="0" bIns="0" rtlCol="0" anchor="t"/>
          <a:lstStyle/>
          <a:p>
            <a:pPr marL="0" indent="0" algn="ctr">
              <a:lnSpc>
                <a:spcPts val="1600"/>
              </a:lnSpc>
              <a:buNone/>
            </a:pPr>
            <a:r>
              <a:rPr lang="en-US" sz="1000" dirty="0">
                <a:solidFill>
                  <a:srgbClr val="272525"/>
                </a:solidFill>
                <a:latin typeface="Source Sans 3" pitchFamily="34" charset="0"/>
                <a:ea typeface="Source Sans 3" pitchFamily="34" charset="-122"/>
                <a:cs typeface="Source Sans 3" pitchFamily="34" charset="-120"/>
              </a:rPr>
              <a:t>De bugs totales</a:t>
            </a:r>
            <a:endParaRPr lang="en-US" sz="1000" dirty="0"/>
          </a:p>
        </p:txBody>
      </p:sp>
      <p:sp>
        <p:nvSpPr>
          <p:cNvPr id="12" name="Text 10"/>
          <p:cNvSpPr/>
          <p:nvPr/>
        </p:nvSpPr>
        <p:spPr>
          <a:xfrm>
            <a:off x="10836354" y="1051798"/>
            <a:ext cx="3280410" cy="423743"/>
          </a:xfrm>
          <a:prstGeom prst="rect">
            <a:avLst/>
          </a:prstGeom>
          <a:noFill/>
          <a:ln/>
        </p:spPr>
        <p:txBody>
          <a:bodyPr wrap="none" lIns="0" tIns="0" rIns="0" bIns="0" rtlCol="0" anchor="t"/>
          <a:lstStyle/>
          <a:p>
            <a:pPr marL="0" indent="0" algn="ctr">
              <a:lnSpc>
                <a:spcPts val="3300"/>
              </a:lnSpc>
              <a:buNone/>
            </a:pPr>
            <a:r>
              <a:rPr lang="en-US" sz="3300" dirty="0">
                <a:solidFill>
                  <a:srgbClr val="272525"/>
                </a:solidFill>
                <a:latin typeface="Source Serif 4 Semi Bold" pitchFamily="34" charset="0"/>
                <a:ea typeface="Source Serif 4 Semi Bold" pitchFamily="34" charset="-122"/>
                <a:cs typeface="Source Serif 4 Semi Bold" pitchFamily="34" charset="-120"/>
              </a:rPr>
              <a:t>12</a:t>
            </a:r>
            <a:endParaRPr lang="en-US" sz="3300" dirty="0"/>
          </a:p>
        </p:txBody>
      </p:sp>
      <p:sp>
        <p:nvSpPr>
          <p:cNvPr id="13" name="Text 11"/>
          <p:cNvSpPr/>
          <p:nvPr/>
        </p:nvSpPr>
        <p:spPr>
          <a:xfrm>
            <a:off x="11721108" y="1636038"/>
            <a:ext cx="1510903" cy="188833"/>
          </a:xfrm>
          <a:prstGeom prst="rect">
            <a:avLst/>
          </a:prstGeom>
          <a:noFill/>
          <a:ln/>
        </p:spPr>
        <p:txBody>
          <a:bodyPr wrap="none" lIns="0" tIns="0" rIns="0" bIns="0" rtlCol="0" anchor="t"/>
          <a:lstStyle/>
          <a:p>
            <a:pPr marL="0" indent="0" algn="ctr">
              <a:lnSpc>
                <a:spcPts val="1450"/>
              </a:lnSpc>
              <a:buNone/>
            </a:pPr>
            <a:r>
              <a:rPr lang="en-US" sz="1150" dirty="0">
                <a:solidFill>
                  <a:srgbClr val="272525"/>
                </a:solidFill>
                <a:latin typeface="Source Serif 4 Semi Bold" pitchFamily="34" charset="0"/>
                <a:ea typeface="Source Serif 4 Semi Bold" pitchFamily="34" charset="-122"/>
                <a:cs typeface="Source Serif 4 Semi Bold" pitchFamily="34" charset="-120"/>
              </a:rPr>
              <a:t>Casos Exitosos</a:t>
            </a:r>
            <a:endParaRPr lang="en-US" sz="1150" dirty="0"/>
          </a:p>
        </p:txBody>
      </p:sp>
      <p:sp>
        <p:nvSpPr>
          <p:cNvPr id="14" name="Text 12"/>
          <p:cNvSpPr/>
          <p:nvPr/>
        </p:nvSpPr>
        <p:spPr>
          <a:xfrm>
            <a:off x="10836354" y="1901904"/>
            <a:ext cx="3280410" cy="205502"/>
          </a:xfrm>
          <a:prstGeom prst="rect">
            <a:avLst/>
          </a:prstGeom>
          <a:noFill/>
          <a:ln/>
        </p:spPr>
        <p:txBody>
          <a:bodyPr wrap="none" lIns="0" tIns="0" rIns="0" bIns="0" rtlCol="0" anchor="t"/>
          <a:lstStyle/>
          <a:p>
            <a:pPr marL="0" indent="0" algn="ctr">
              <a:lnSpc>
                <a:spcPts val="1600"/>
              </a:lnSpc>
              <a:buNone/>
            </a:pPr>
            <a:r>
              <a:rPr lang="en-US" sz="1000" dirty="0">
                <a:solidFill>
                  <a:srgbClr val="272525"/>
                </a:solidFill>
                <a:latin typeface="Source Sans 3" pitchFamily="34" charset="0"/>
                <a:ea typeface="Source Sans 3" pitchFamily="34" charset="-122"/>
                <a:cs typeface="Source Sans 3" pitchFamily="34" charset="-120"/>
              </a:rPr>
              <a:t>Pruebas que pasaron</a:t>
            </a:r>
            <a:endParaRPr lang="en-US" sz="1000" dirty="0"/>
          </a:p>
        </p:txBody>
      </p:sp>
      <p:pic>
        <p:nvPicPr>
          <p:cNvPr id="15" name="Image 0" descr="preencoded.png"/>
          <p:cNvPicPr>
            <a:picLocks noChangeAspect="1"/>
          </p:cNvPicPr>
          <p:nvPr/>
        </p:nvPicPr>
        <p:blipFill>
          <a:blip r:embed="rId3"/>
          <a:stretch>
            <a:fillRect/>
          </a:stretch>
        </p:blipFill>
        <p:spPr>
          <a:xfrm>
            <a:off x="3315057" y="2533769"/>
            <a:ext cx="7847886" cy="4303107"/>
          </a:xfrm>
          <a:prstGeom prst="rect">
            <a:avLst/>
          </a:prstGeom>
        </p:spPr>
      </p:pic>
      <p:sp>
        <p:nvSpPr>
          <p:cNvPr id="16" name="Shape 13"/>
          <p:cNvSpPr/>
          <p:nvPr/>
        </p:nvSpPr>
        <p:spPr>
          <a:xfrm>
            <a:off x="6268879" y="9741098"/>
            <a:ext cx="128349" cy="128349"/>
          </a:xfrm>
          <a:prstGeom prst="roundRect">
            <a:avLst>
              <a:gd name="adj" fmla="val 14249"/>
            </a:avLst>
          </a:prstGeom>
          <a:solidFill>
            <a:srgbClr val="3D0B41"/>
          </a:solidFill>
          <a:ln/>
        </p:spPr>
      </p:sp>
      <p:sp>
        <p:nvSpPr>
          <p:cNvPr id="17" name="Text 14"/>
          <p:cNvSpPr/>
          <p:nvPr/>
        </p:nvSpPr>
        <p:spPr>
          <a:xfrm>
            <a:off x="6458188" y="9741098"/>
            <a:ext cx="780812" cy="128468"/>
          </a:xfrm>
          <a:prstGeom prst="rect">
            <a:avLst/>
          </a:prstGeom>
          <a:noFill/>
          <a:ln/>
        </p:spPr>
        <p:txBody>
          <a:bodyPr wrap="none" lIns="0" tIns="0" rIns="0" bIns="0" rtlCol="0" anchor="t"/>
          <a:lstStyle/>
          <a:p>
            <a:pPr marL="0" indent="0" algn="l">
              <a:lnSpc>
                <a:spcPts val="1000"/>
              </a:lnSpc>
              <a:buNone/>
            </a:pPr>
            <a:r>
              <a:rPr lang="en-US" sz="1000" dirty="0">
                <a:solidFill>
                  <a:srgbClr val="272525"/>
                </a:solidFill>
                <a:latin typeface="Source Sans 3" pitchFamily="34" charset="0"/>
                <a:ea typeface="Source Sans 3" pitchFamily="34" charset="-122"/>
                <a:cs typeface="Source Sans 3" pitchFamily="34" charset="-120"/>
              </a:rPr>
              <a:t>Casos Exitosos</a:t>
            </a:r>
            <a:endParaRPr lang="en-US" sz="1000" dirty="0"/>
          </a:p>
        </p:txBody>
      </p:sp>
      <p:sp>
        <p:nvSpPr>
          <p:cNvPr id="18" name="Shape 15"/>
          <p:cNvSpPr/>
          <p:nvPr/>
        </p:nvSpPr>
        <p:spPr>
          <a:xfrm>
            <a:off x="7391400" y="9741098"/>
            <a:ext cx="128349" cy="128349"/>
          </a:xfrm>
          <a:prstGeom prst="roundRect">
            <a:avLst>
              <a:gd name="adj" fmla="val 14249"/>
            </a:avLst>
          </a:prstGeom>
          <a:solidFill>
            <a:srgbClr val="CC2FDA"/>
          </a:solidFill>
          <a:ln/>
        </p:spPr>
      </p:sp>
      <p:sp>
        <p:nvSpPr>
          <p:cNvPr id="19" name="Text 16"/>
          <p:cNvSpPr/>
          <p:nvPr/>
        </p:nvSpPr>
        <p:spPr>
          <a:xfrm>
            <a:off x="7580709" y="9741098"/>
            <a:ext cx="755690" cy="128468"/>
          </a:xfrm>
          <a:prstGeom prst="rect">
            <a:avLst/>
          </a:prstGeom>
          <a:noFill/>
          <a:ln/>
        </p:spPr>
        <p:txBody>
          <a:bodyPr wrap="none" lIns="0" tIns="0" rIns="0" bIns="0" rtlCol="0" anchor="t"/>
          <a:lstStyle/>
          <a:p>
            <a:pPr marL="0" indent="0" algn="l">
              <a:lnSpc>
                <a:spcPts val="1000"/>
              </a:lnSpc>
              <a:buNone/>
            </a:pPr>
            <a:r>
              <a:rPr lang="en-US" sz="1000" dirty="0">
                <a:solidFill>
                  <a:srgbClr val="272525"/>
                </a:solidFill>
                <a:latin typeface="Source Sans 3" pitchFamily="34" charset="0"/>
                <a:ea typeface="Source Sans 3" pitchFamily="34" charset="-122"/>
                <a:cs typeface="Source Sans 3" pitchFamily="34" charset="-120"/>
              </a:rPr>
              <a:t>Casos Fallidos</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1078355" y="1213009"/>
            <a:ext cx="9349145" cy="615910"/>
          </a:xfrm>
          <a:prstGeom prst="rect">
            <a:avLst/>
          </a:prstGeom>
          <a:noFill/>
          <a:ln/>
        </p:spPr>
        <p:txBody>
          <a:bodyPr wrap="none" lIns="0" tIns="0" rIns="0" bIns="0" rtlCol="0" anchor="t"/>
          <a:lstStyle/>
          <a:p>
            <a:pPr marL="0" indent="0" algn="l">
              <a:lnSpc>
                <a:spcPts val="4850"/>
              </a:lnSpc>
              <a:buNone/>
            </a:pPr>
            <a:r>
              <a:rPr lang="en-US" sz="3850" dirty="0">
                <a:solidFill>
                  <a:srgbClr val="D73AD7"/>
                </a:solidFill>
                <a:latin typeface="Source Serif 4 Semi Bold" pitchFamily="34" charset="0"/>
                <a:ea typeface="Source Serif 4 Semi Bold" pitchFamily="34" charset="-122"/>
                <a:cs typeface="Source Serif 4 Semi Bold" pitchFamily="34" charset="-120"/>
              </a:rPr>
              <a:t>BUG-TC001: Fallo en Registro con Email</a:t>
            </a:r>
            <a:endParaRPr lang="en-US" sz="3850" dirty="0"/>
          </a:p>
        </p:txBody>
      </p:sp>
      <p:sp>
        <p:nvSpPr>
          <p:cNvPr id="4" name="Text 1"/>
          <p:cNvSpPr/>
          <p:nvPr/>
        </p:nvSpPr>
        <p:spPr>
          <a:xfrm>
            <a:off x="1078355" y="3082428"/>
            <a:ext cx="2679025" cy="308015"/>
          </a:xfrm>
          <a:prstGeom prst="rect">
            <a:avLst/>
          </a:prstGeom>
          <a:noFill/>
          <a:ln/>
        </p:spPr>
        <p:txBody>
          <a:bodyPr wrap="none" lIns="0" tIns="0" rIns="0" bIns="0" rtlCol="0" anchor="t"/>
          <a:lstStyle/>
          <a:p>
            <a:pPr marL="0" indent="0" algn="l">
              <a:lnSpc>
                <a:spcPts val="2400"/>
              </a:lnSpc>
              <a:buNone/>
            </a:pPr>
            <a:r>
              <a:rPr lang="en-US" sz="1900" dirty="0">
                <a:solidFill>
                  <a:srgbClr val="D73AD7"/>
                </a:solidFill>
                <a:latin typeface="Source Serif 4 Semi Bold" pitchFamily="34" charset="0"/>
                <a:ea typeface="Source Serif 4 Semi Bold" pitchFamily="34" charset="-122"/>
                <a:cs typeface="Source Serif 4 Semi Bold" pitchFamily="34" charset="-120"/>
              </a:rPr>
              <a:t>Pasos para Reproducir</a:t>
            </a:r>
            <a:endParaRPr lang="en-US" sz="1900" dirty="0"/>
          </a:p>
        </p:txBody>
      </p:sp>
      <p:sp>
        <p:nvSpPr>
          <p:cNvPr id="5" name="Text 2"/>
          <p:cNvSpPr/>
          <p:nvPr/>
        </p:nvSpPr>
        <p:spPr>
          <a:xfrm>
            <a:off x="1078355" y="3599874"/>
            <a:ext cx="6221968"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a:pPr>
            <a:r>
              <a:rPr lang="en-US" sz="1600" dirty="0">
                <a:solidFill>
                  <a:srgbClr val="272525"/>
                </a:solidFill>
                <a:latin typeface="Source Sans 3" pitchFamily="34" charset="0"/>
                <a:ea typeface="Source Sans 3" pitchFamily="34" charset="-122"/>
                <a:cs typeface="Source Sans 3" pitchFamily="34" charset="-120"/>
              </a:rPr>
              <a:t>Abrir la app</a:t>
            </a:r>
            <a:endParaRPr lang="en-US" sz="1600" dirty="0"/>
          </a:p>
        </p:txBody>
      </p:sp>
      <p:sp>
        <p:nvSpPr>
          <p:cNvPr id="6" name="Text 3"/>
          <p:cNvSpPr/>
          <p:nvPr/>
        </p:nvSpPr>
        <p:spPr>
          <a:xfrm>
            <a:off x="1078355" y="4008139"/>
            <a:ext cx="6221968"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2"/>
            </a:pPr>
            <a:r>
              <a:rPr lang="en-US" sz="1600" dirty="0">
                <a:solidFill>
                  <a:srgbClr val="272525"/>
                </a:solidFill>
                <a:latin typeface="Source Sans 3" pitchFamily="34" charset="0"/>
                <a:ea typeface="Source Sans 3" pitchFamily="34" charset="-122"/>
                <a:cs typeface="Source Sans 3" pitchFamily="34" charset="-120"/>
              </a:rPr>
              <a:t>Seleccionar "Registrarse"</a:t>
            </a:r>
            <a:endParaRPr lang="en-US" sz="1600" dirty="0"/>
          </a:p>
        </p:txBody>
      </p:sp>
      <p:sp>
        <p:nvSpPr>
          <p:cNvPr id="7" name="Text 4"/>
          <p:cNvSpPr/>
          <p:nvPr/>
        </p:nvSpPr>
        <p:spPr>
          <a:xfrm>
            <a:off x="1078355" y="4416405"/>
            <a:ext cx="6221968"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3"/>
            </a:pPr>
            <a:r>
              <a:rPr lang="en-US" sz="1600" dirty="0">
                <a:solidFill>
                  <a:srgbClr val="272525"/>
                </a:solidFill>
                <a:latin typeface="Source Sans 3" pitchFamily="34" charset="0"/>
                <a:ea typeface="Source Sans 3" pitchFamily="34" charset="-122"/>
                <a:cs typeface="Source Sans 3" pitchFamily="34" charset="-120"/>
              </a:rPr>
              <a:t>Ingresar Email y Contraseña válidos</a:t>
            </a:r>
            <a:endParaRPr lang="en-US" sz="1600" dirty="0"/>
          </a:p>
        </p:txBody>
      </p:sp>
      <p:sp>
        <p:nvSpPr>
          <p:cNvPr id="8" name="Text 5"/>
          <p:cNvSpPr/>
          <p:nvPr/>
        </p:nvSpPr>
        <p:spPr>
          <a:xfrm>
            <a:off x="1078355" y="4824670"/>
            <a:ext cx="6221968" cy="335042"/>
          </a:xfrm>
          <a:prstGeom prst="rect">
            <a:avLst/>
          </a:prstGeom>
          <a:noFill/>
          <a:ln/>
        </p:spPr>
        <p:txBody>
          <a:bodyPr wrap="none" lIns="0" tIns="0" rIns="0" bIns="0" rtlCol="0" anchor="t"/>
          <a:lstStyle/>
          <a:p>
            <a:pPr marL="342900" indent="-342900" algn="l">
              <a:lnSpc>
                <a:spcPts val="2600"/>
              </a:lnSpc>
              <a:buSzPct val="100000"/>
              <a:buFont typeface="+mj-lt"/>
              <a:buAutoNum type="arabicPeriod" startAt="4"/>
            </a:pPr>
            <a:r>
              <a:rPr lang="en-US" sz="1600" dirty="0">
                <a:solidFill>
                  <a:srgbClr val="272525"/>
                </a:solidFill>
                <a:latin typeface="Source Sans 3" pitchFamily="34" charset="0"/>
                <a:ea typeface="Source Sans 3" pitchFamily="34" charset="-122"/>
                <a:cs typeface="Source Sans 3" pitchFamily="34" charset="-120"/>
              </a:rPr>
              <a:t>Presionar "Iniciar sesión"</a:t>
            </a:r>
            <a:endParaRPr lang="en-US" sz="1600" dirty="0"/>
          </a:p>
        </p:txBody>
      </p:sp>
      <p:sp>
        <p:nvSpPr>
          <p:cNvPr id="9" name="Text 6"/>
          <p:cNvSpPr/>
          <p:nvPr/>
        </p:nvSpPr>
        <p:spPr>
          <a:xfrm>
            <a:off x="7818959" y="308242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D73AD7"/>
                </a:solidFill>
                <a:latin typeface="Source Serif 4 Semi Bold" pitchFamily="34" charset="0"/>
                <a:ea typeface="Source Serif 4 Semi Bold" pitchFamily="34" charset="-122"/>
                <a:cs typeface="Source Serif 4 Semi Bold" pitchFamily="34" charset="-120"/>
              </a:rPr>
              <a:t>Resultado</a:t>
            </a:r>
            <a:endParaRPr lang="en-US" sz="1900" dirty="0"/>
          </a:p>
        </p:txBody>
      </p:sp>
      <p:sp>
        <p:nvSpPr>
          <p:cNvPr id="10" name="Text 7"/>
          <p:cNvSpPr/>
          <p:nvPr/>
        </p:nvSpPr>
        <p:spPr>
          <a:xfrm>
            <a:off x="7818959" y="3599874"/>
            <a:ext cx="6221968" cy="670084"/>
          </a:xfrm>
          <a:prstGeom prst="rect">
            <a:avLst/>
          </a:prstGeom>
          <a:noFill/>
          <a:ln/>
        </p:spPr>
        <p:txBody>
          <a:bodyPr wrap="squar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Esperado:</a:t>
            </a:r>
            <a:r>
              <a:rPr lang="en-US" sz="1600" dirty="0">
                <a:solidFill>
                  <a:srgbClr val="272525"/>
                </a:solidFill>
                <a:latin typeface="Source Sans 3" pitchFamily="34" charset="0"/>
                <a:ea typeface="Source Sans 3" pitchFamily="34" charset="-122"/>
                <a:cs typeface="Source Sans 3" pitchFamily="34" charset="-120"/>
              </a:rPr>
              <a:t> Mostrar pantalla principal, redirigiendo inmediatamente al feed (CA 1.2).</a:t>
            </a:r>
            <a:endParaRPr lang="en-US" sz="1600" dirty="0"/>
          </a:p>
        </p:txBody>
      </p:sp>
      <p:sp>
        <p:nvSpPr>
          <p:cNvPr id="11" name="Text 8"/>
          <p:cNvSpPr/>
          <p:nvPr/>
        </p:nvSpPr>
        <p:spPr>
          <a:xfrm>
            <a:off x="7818959" y="4458434"/>
            <a:ext cx="6221968"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Obtenido:</a:t>
            </a:r>
            <a:r>
              <a:rPr lang="en-US" sz="1600" dirty="0">
                <a:solidFill>
                  <a:srgbClr val="272525"/>
                </a:solidFill>
                <a:latin typeface="Source Sans 3" pitchFamily="34" charset="0"/>
                <a:ea typeface="Source Sans 3" pitchFamily="34" charset="-122"/>
                <a:cs typeface="Source Sans 3" pitchFamily="34" charset="-120"/>
              </a:rPr>
              <a:t> Muestra aviso de información en lugar de redirigir.</a:t>
            </a:r>
            <a:endParaRPr lang="en-US" sz="1600" dirty="0"/>
          </a:p>
        </p:txBody>
      </p:sp>
      <p:sp>
        <p:nvSpPr>
          <p:cNvPr id="12" name="Text 9"/>
          <p:cNvSpPr/>
          <p:nvPr/>
        </p:nvSpPr>
        <p:spPr>
          <a:xfrm>
            <a:off x="7818959" y="4981951"/>
            <a:ext cx="6221968" cy="335042"/>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Severidad: Alta</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Shape 0"/>
          <p:cNvSpPr/>
          <p:nvPr/>
        </p:nvSpPr>
        <p:spPr>
          <a:xfrm>
            <a:off x="9144000" y="0"/>
            <a:ext cx="5486400" cy="8229600"/>
          </a:xfrm>
          <a:prstGeom prst="rect">
            <a:avLst/>
          </a:prstGeom>
          <a:solidFill>
            <a:srgbClr val="DFDFE0"/>
          </a:solidFill>
          <a:ln/>
        </p:spPr>
      </p:sp>
      <p:pic>
        <p:nvPicPr>
          <p:cNvPr id="4" name="Image 1" descr="Dos colegas planificando en un tablero con notas adhesivas"/>
          <p:cNvPicPr>
            <a:picLocks noChangeAspect="1"/>
          </p:cNvPicPr>
          <p:nvPr/>
        </p:nvPicPr>
        <p:blipFill>
          <a:blip r:embed="rId4"/>
          <a:srcRect/>
          <a:stretch/>
        </p:blipFill>
        <p:spPr>
          <a:xfrm>
            <a:off x="9160042" y="0"/>
            <a:ext cx="5486400" cy="8229600"/>
          </a:xfrm>
          <a:prstGeom prst="rect">
            <a:avLst/>
          </a:prstGeom>
        </p:spPr>
      </p:pic>
      <p:sp>
        <p:nvSpPr>
          <p:cNvPr id="5" name="Text 1"/>
          <p:cNvSpPr/>
          <p:nvPr/>
        </p:nvSpPr>
        <p:spPr>
          <a:xfrm>
            <a:off x="837724" y="873085"/>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D73AD7"/>
                </a:solidFill>
                <a:latin typeface="Source Serif 4 Semi Bold" pitchFamily="34" charset="0"/>
                <a:ea typeface="Source Serif 4 Semi Bold" pitchFamily="34" charset="-122"/>
                <a:cs typeface="Source Serif 4 Semi Bold" pitchFamily="34" charset="-120"/>
              </a:rPr>
              <a:t>BUG-TC003 y BUG-TC007: Validación y Restricciones</a:t>
            </a:r>
            <a:endParaRPr lang="en-US" sz="3850" dirty="0"/>
          </a:p>
        </p:txBody>
      </p:sp>
      <p:sp>
        <p:nvSpPr>
          <p:cNvPr id="6" name="Shape 2"/>
          <p:cNvSpPr/>
          <p:nvPr/>
        </p:nvSpPr>
        <p:spPr>
          <a:xfrm>
            <a:off x="837724" y="2418993"/>
            <a:ext cx="7468553" cy="2363986"/>
          </a:xfrm>
          <a:prstGeom prst="roundRect">
            <a:avLst>
              <a:gd name="adj" fmla="val 4642"/>
            </a:avLst>
          </a:prstGeom>
          <a:solidFill>
            <a:srgbClr val="FFFFFF">
              <a:alpha val="95000"/>
            </a:srgbClr>
          </a:solidFill>
          <a:ln w="22860">
            <a:solidFill>
              <a:srgbClr val="DABADD"/>
            </a:solidFill>
            <a:prstDash val="solid"/>
          </a:ln>
        </p:spPr>
      </p:sp>
      <p:pic>
        <p:nvPicPr>
          <p:cNvPr id="7" name="Image 2" descr="preencoded.png"/>
          <p:cNvPicPr>
            <a:picLocks noChangeAspect="1"/>
          </p:cNvPicPr>
          <p:nvPr/>
        </p:nvPicPr>
        <p:blipFill>
          <a:blip r:embed="rId5"/>
          <a:stretch>
            <a:fillRect/>
          </a:stretch>
        </p:blipFill>
        <p:spPr>
          <a:xfrm>
            <a:off x="814864" y="2418993"/>
            <a:ext cx="91440" cy="2363986"/>
          </a:xfrm>
          <a:prstGeom prst="rect">
            <a:avLst/>
          </a:prstGeom>
        </p:spPr>
      </p:pic>
      <p:sp>
        <p:nvSpPr>
          <p:cNvPr id="8" name="Text 3"/>
          <p:cNvSpPr/>
          <p:nvPr/>
        </p:nvSpPr>
        <p:spPr>
          <a:xfrm>
            <a:off x="1138595" y="2651284"/>
            <a:ext cx="3489960"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BUG-TC003: Contraseña Débil</a:t>
            </a:r>
            <a:endParaRPr lang="en-US" sz="1900" dirty="0"/>
          </a:p>
        </p:txBody>
      </p:sp>
      <p:sp>
        <p:nvSpPr>
          <p:cNvPr id="9" name="Text 4"/>
          <p:cNvSpPr/>
          <p:nvPr/>
        </p:nvSpPr>
        <p:spPr>
          <a:xfrm>
            <a:off x="1138595" y="3084909"/>
            <a:ext cx="6935391"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Al ingresar contraseña débil (32466), el sistema no muestra mensaje de error claro "Usuario o contraseña incorrectos" (CA 1.3). Bloquea el avance sin retroalimentación explícita.</a:t>
            </a:r>
            <a:endParaRPr lang="en-US" sz="1600" dirty="0"/>
          </a:p>
        </p:txBody>
      </p:sp>
      <p:sp>
        <p:nvSpPr>
          <p:cNvPr id="10" name="Text 5"/>
          <p:cNvSpPr/>
          <p:nvPr/>
        </p:nvSpPr>
        <p:spPr>
          <a:xfrm>
            <a:off x="1138595" y="4215646"/>
            <a:ext cx="6935391"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Severidad:</a:t>
            </a:r>
            <a:r>
              <a:rPr lang="en-US" sz="1600" dirty="0">
                <a:solidFill>
                  <a:srgbClr val="272525"/>
                </a:solidFill>
                <a:latin typeface="Source Sans 3" pitchFamily="34" charset="0"/>
                <a:ea typeface="Source Sans 3" pitchFamily="34" charset="-122"/>
                <a:cs typeface="Source Sans 3" pitchFamily="34" charset="-120"/>
              </a:rPr>
              <a:t> Media | </a:t>
            </a:r>
            <a:r>
              <a:rPr lang="en-US" sz="1600" b="1" dirty="0">
                <a:solidFill>
                  <a:srgbClr val="272525"/>
                </a:solidFill>
                <a:latin typeface="Source Sans 3" pitchFamily="34" charset="0"/>
                <a:ea typeface="Source Sans 3" pitchFamily="34" charset="-122"/>
                <a:cs typeface="Source Sans 3" pitchFamily="34" charset="-120"/>
              </a:rPr>
              <a:t>Prioridad:</a:t>
            </a:r>
            <a:r>
              <a:rPr lang="en-US" sz="1600" dirty="0">
                <a:solidFill>
                  <a:srgbClr val="272525"/>
                </a:solidFill>
                <a:latin typeface="Source Sans 3" pitchFamily="34" charset="0"/>
                <a:ea typeface="Source Sans 3" pitchFamily="34" charset="-122"/>
                <a:cs typeface="Source Sans 3" pitchFamily="34" charset="-120"/>
              </a:rPr>
              <a:t> Media</a:t>
            </a:r>
            <a:endParaRPr lang="en-US" sz="1600" dirty="0"/>
          </a:p>
        </p:txBody>
      </p:sp>
      <p:sp>
        <p:nvSpPr>
          <p:cNvPr id="11" name="Shape 6"/>
          <p:cNvSpPr/>
          <p:nvPr/>
        </p:nvSpPr>
        <p:spPr>
          <a:xfrm>
            <a:off x="837724" y="4992410"/>
            <a:ext cx="7468553" cy="2363986"/>
          </a:xfrm>
          <a:prstGeom prst="roundRect">
            <a:avLst>
              <a:gd name="adj" fmla="val 4642"/>
            </a:avLst>
          </a:prstGeom>
          <a:solidFill>
            <a:srgbClr val="FFFFFF">
              <a:alpha val="95000"/>
            </a:srgbClr>
          </a:solidFill>
          <a:ln w="22860">
            <a:solidFill>
              <a:srgbClr val="DABADD"/>
            </a:solidFill>
            <a:prstDash val="solid"/>
          </a:ln>
        </p:spPr>
      </p:sp>
      <p:pic>
        <p:nvPicPr>
          <p:cNvPr id="12" name="Image 3" descr="preencoded.png"/>
          <p:cNvPicPr>
            <a:picLocks noChangeAspect="1"/>
          </p:cNvPicPr>
          <p:nvPr/>
        </p:nvPicPr>
        <p:blipFill>
          <a:blip r:embed="rId5"/>
          <a:stretch>
            <a:fillRect/>
          </a:stretch>
        </p:blipFill>
        <p:spPr>
          <a:xfrm>
            <a:off x="814864" y="4992410"/>
            <a:ext cx="91440" cy="2363986"/>
          </a:xfrm>
          <a:prstGeom prst="rect">
            <a:avLst/>
          </a:prstGeom>
        </p:spPr>
      </p:pic>
      <p:sp>
        <p:nvSpPr>
          <p:cNvPr id="13" name="Text 7"/>
          <p:cNvSpPr/>
          <p:nvPr/>
        </p:nvSpPr>
        <p:spPr>
          <a:xfrm>
            <a:off x="1138595" y="5224701"/>
            <a:ext cx="3637955"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BUG-TC007: Selección Múltiple</a:t>
            </a:r>
            <a:endParaRPr lang="en-US" sz="1900" dirty="0"/>
          </a:p>
        </p:txBody>
      </p:sp>
      <p:sp>
        <p:nvSpPr>
          <p:cNvPr id="14" name="Text 8"/>
          <p:cNvSpPr/>
          <p:nvPr/>
        </p:nvSpPr>
        <p:spPr>
          <a:xfrm>
            <a:off x="1138595" y="5658326"/>
            <a:ext cx="6935391"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Sistema permite seleccionar múltiples fotos o videos para publicación simultánea, violando restricción Lite (CA 2.2). Debe permitir solo un elemento a la vez para ahorrar data y espacio.</a:t>
            </a:r>
            <a:endParaRPr lang="en-US" sz="1600" dirty="0"/>
          </a:p>
        </p:txBody>
      </p:sp>
      <p:sp>
        <p:nvSpPr>
          <p:cNvPr id="15" name="Text 9"/>
          <p:cNvSpPr/>
          <p:nvPr/>
        </p:nvSpPr>
        <p:spPr>
          <a:xfrm>
            <a:off x="1138595" y="6789063"/>
            <a:ext cx="6935391" cy="335042"/>
          </a:xfrm>
          <a:prstGeom prst="rect">
            <a:avLst/>
          </a:prstGeom>
          <a:noFill/>
          <a:ln/>
        </p:spPr>
        <p:txBody>
          <a:bodyPr wrap="none" lIns="0" tIns="0" rIns="0" bIns="0" rtlCol="0" anchor="t"/>
          <a:lstStyle/>
          <a:p>
            <a:pPr marL="0" indent="0" algn="l">
              <a:lnSpc>
                <a:spcPts val="2600"/>
              </a:lnSpc>
              <a:buNone/>
            </a:pPr>
            <a:r>
              <a:rPr lang="en-US" sz="1600" b="1" dirty="0">
                <a:solidFill>
                  <a:srgbClr val="272525"/>
                </a:solidFill>
                <a:latin typeface="Source Sans 3" pitchFamily="34" charset="0"/>
                <a:ea typeface="Source Sans 3" pitchFamily="34" charset="-122"/>
                <a:cs typeface="Source Sans 3" pitchFamily="34" charset="-120"/>
              </a:rPr>
              <a:t>Severidad:</a:t>
            </a:r>
            <a:r>
              <a:rPr lang="en-US" sz="1600" dirty="0">
                <a:solidFill>
                  <a:srgbClr val="272525"/>
                </a:solidFill>
                <a:latin typeface="Source Sans 3" pitchFamily="34" charset="0"/>
                <a:ea typeface="Source Sans 3" pitchFamily="34" charset="-122"/>
                <a:cs typeface="Source Sans 3" pitchFamily="34" charset="-120"/>
              </a:rPr>
              <a:t> Baja | </a:t>
            </a:r>
            <a:r>
              <a:rPr lang="en-US" sz="1600" b="1" dirty="0">
                <a:solidFill>
                  <a:srgbClr val="272525"/>
                </a:solidFill>
                <a:latin typeface="Source Sans 3" pitchFamily="34" charset="0"/>
                <a:ea typeface="Source Sans 3" pitchFamily="34" charset="-122"/>
                <a:cs typeface="Source Sans 3" pitchFamily="34" charset="-120"/>
              </a:rPr>
              <a:t>Prioridad:</a:t>
            </a:r>
            <a:r>
              <a:rPr lang="en-US" sz="1600" dirty="0">
                <a:solidFill>
                  <a:srgbClr val="272525"/>
                </a:solidFill>
                <a:latin typeface="Source Sans 3" pitchFamily="34" charset="0"/>
                <a:ea typeface="Source Sans 3" pitchFamily="34" charset="-122"/>
                <a:cs typeface="Source Sans 3" pitchFamily="34" charset="-120"/>
              </a:rPr>
              <a:t> Media</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37724" y="2506980"/>
            <a:ext cx="7332583" cy="615910"/>
          </a:xfrm>
          <a:prstGeom prst="rect">
            <a:avLst/>
          </a:prstGeom>
          <a:noFill/>
          <a:ln/>
        </p:spPr>
        <p:txBody>
          <a:bodyPr wrap="none" lIns="0" tIns="0" rIns="0" bIns="0" rtlCol="0" anchor="t"/>
          <a:lstStyle/>
          <a:p>
            <a:pPr marL="0" indent="0" algn="l">
              <a:lnSpc>
                <a:spcPts val="4850"/>
              </a:lnSpc>
              <a:buNone/>
            </a:pPr>
            <a:r>
              <a:rPr lang="en-US" sz="3850" dirty="0">
                <a:solidFill>
                  <a:srgbClr val="D73AD7"/>
                </a:solidFill>
                <a:latin typeface="Source Serif 4 Semi Bold" pitchFamily="34" charset="0"/>
                <a:ea typeface="Source Serif 4 Semi Bold" pitchFamily="34" charset="-122"/>
                <a:cs typeface="Source Serif 4 Semi Bold" pitchFamily="34" charset="-120"/>
              </a:rPr>
              <a:t>Recomendaciones Estratégicas</a:t>
            </a:r>
            <a:endParaRPr lang="en-US" sz="3850" dirty="0"/>
          </a:p>
        </p:txBody>
      </p:sp>
      <p:sp>
        <p:nvSpPr>
          <p:cNvPr id="3" name="Shape 1"/>
          <p:cNvSpPr/>
          <p:nvPr/>
        </p:nvSpPr>
        <p:spPr>
          <a:xfrm>
            <a:off x="837724" y="3541752"/>
            <a:ext cx="471249" cy="471249"/>
          </a:xfrm>
          <a:prstGeom prst="roundRect">
            <a:avLst>
              <a:gd name="adj" fmla="val 18668"/>
            </a:avLst>
          </a:prstGeom>
          <a:solidFill>
            <a:srgbClr val="F4D4F7"/>
          </a:solidFill>
          <a:ln w="7620">
            <a:solidFill>
              <a:srgbClr val="DABADD"/>
            </a:solidFill>
            <a:prstDash val="solid"/>
          </a:ln>
        </p:spPr>
      </p:sp>
      <p:sp>
        <p:nvSpPr>
          <p:cNvPr id="4" name="Text 2"/>
          <p:cNvSpPr/>
          <p:nvPr/>
        </p:nvSpPr>
        <p:spPr>
          <a:xfrm>
            <a:off x="925532" y="3592592"/>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1</a:t>
            </a:r>
            <a:endParaRPr lang="en-US" sz="2300" dirty="0"/>
          </a:p>
        </p:txBody>
      </p:sp>
      <p:sp>
        <p:nvSpPr>
          <p:cNvPr id="5" name="Text 3"/>
          <p:cNvSpPr/>
          <p:nvPr/>
        </p:nvSpPr>
        <p:spPr>
          <a:xfrm>
            <a:off x="1518404" y="3613666"/>
            <a:ext cx="2761059"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Priorización Inmediata</a:t>
            </a:r>
            <a:endParaRPr lang="en-US" sz="1900" dirty="0"/>
          </a:p>
        </p:txBody>
      </p:sp>
      <p:sp>
        <p:nvSpPr>
          <p:cNvPr id="6" name="Text 4"/>
          <p:cNvSpPr/>
          <p:nvPr/>
        </p:nvSpPr>
        <p:spPr>
          <a:xfrm>
            <a:off x="1518404" y="4047292"/>
            <a:ext cx="3463052" cy="167520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Corregir BUG-TC001 (Severidad Alta). El fallo en registro con correo impide acceso al feed. Se recomienda eliminar opción de correo o resolver redirección inmediata.</a:t>
            </a:r>
            <a:endParaRPr lang="en-US" sz="1600" dirty="0"/>
          </a:p>
        </p:txBody>
      </p:sp>
      <p:sp>
        <p:nvSpPr>
          <p:cNvPr id="7" name="Shape 5"/>
          <p:cNvSpPr/>
          <p:nvPr/>
        </p:nvSpPr>
        <p:spPr>
          <a:xfrm>
            <a:off x="5243274" y="3541752"/>
            <a:ext cx="471249" cy="471249"/>
          </a:xfrm>
          <a:prstGeom prst="roundRect">
            <a:avLst>
              <a:gd name="adj" fmla="val 18668"/>
            </a:avLst>
          </a:prstGeom>
          <a:solidFill>
            <a:srgbClr val="F4D4F7"/>
          </a:solidFill>
          <a:ln w="7620">
            <a:solidFill>
              <a:srgbClr val="DABADD"/>
            </a:solidFill>
            <a:prstDash val="solid"/>
          </a:ln>
        </p:spPr>
      </p:sp>
      <p:sp>
        <p:nvSpPr>
          <p:cNvPr id="8" name="Text 6"/>
          <p:cNvSpPr/>
          <p:nvPr/>
        </p:nvSpPr>
        <p:spPr>
          <a:xfrm>
            <a:off x="5331083" y="3592592"/>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2</a:t>
            </a:r>
            <a:endParaRPr lang="en-US" sz="2300" dirty="0"/>
          </a:p>
        </p:txBody>
      </p:sp>
      <p:sp>
        <p:nvSpPr>
          <p:cNvPr id="9" name="Text 7"/>
          <p:cNvSpPr/>
          <p:nvPr/>
        </p:nvSpPr>
        <p:spPr>
          <a:xfrm>
            <a:off x="5923955" y="3613666"/>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Revisión Funcional</a:t>
            </a:r>
            <a:endParaRPr lang="en-US" sz="1900" dirty="0"/>
          </a:p>
        </p:txBody>
      </p:sp>
      <p:sp>
        <p:nvSpPr>
          <p:cNvPr id="10" name="Text 8"/>
          <p:cNvSpPr/>
          <p:nvPr/>
        </p:nvSpPr>
        <p:spPr>
          <a:xfrm>
            <a:off x="5923955" y="4047292"/>
            <a:ext cx="3463052" cy="167520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Corregir BUG-TC007 (Selección Múltiple). Implementar restricción de un único elemento por publicación, alineado con CA 2.2 y diseño Lite para optimizar data y espacio.</a:t>
            </a:r>
            <a:endParaRPr lang="en-US" sz="1600" dirty="0"/>
          </a:p>
        </p:txBody>
      </p:sp>
      <p:sp>
        <p:nvSpPr>
          <p:cNvPr id="11" name="Shape 9"/>
          <p:cNvSpPr/>
          <p:nvPr/>
        </p:nvSpPr>
        <p:spPr>
          <a:xfrm>
            <a:off x="9648825" y="3541752"/>
            <a:ext cx="471249" cy="471249"/>
          </a:xfrm>
          <a:prstGeom prst="roundRect">
            <a:avLst>
              <a:gd name="adj" fmla="val 18668"/>
            </a:avLst>
          </a:prstGeom>
          <a:solidFill>
            <a:srgbClr val="F4D4F7"/>
          </a:solidFill>
          <a:ln w="7620">
            <a:solidFill>
              <a:srgbClr val="DABADD"/>
            </a:solidFill>
            <a:prstDash val="solid"/>
          </a:ln>
        </p:spPr>
      </p:sp>
      <p:sp>
        <p:nvSpPr>
          <p:cNvPr id="12" name="Text 10"/>
          <p:cNvSpPr/>
          <p:nvPr/>
        </p:nvSpPr>
        <p:spPr>
          <a:xfrm>
            <a:off x="9736634" y="3592592"/>
            <a:ext cx="295632" cy="369570"/>
          </a:xfrm>
          <a:prstGeom prst="rect">
            <a:avLst/>
          </a:prstGeom>
          <a:noFill/>
          <a:ln/>
        </p:spPr>
        <p:txBody>
          <a:bodyPr wrap="none" lIns="0" tIns="0" rIns="0" bIns="0" rtlCol="0" anchor="t"/>
          <a:lstStyle/>
          <a:p>
            <a:pPr marL="0" indent="0" algn="ctr">
              <a:lnSpc>
                <a:spcPts val="2300"/>
              </a:lnSpc>
              <a:buNone/>
            </a:pPr>
            <a:r>
              <a:rPr lang="en-US" sz="2300" dirty="0">
                <a:solidFill>
                  <a:srgbClr val="272525"/>
                </a:solidFill>
                <a:latin typeface="Source Serif 4 Semi Bold" pitchFamily="34" charset="0"/>
                <a:ea typeface="Source Serif 4 Semi Bold" pitchFamily="34" charset="-122"/>
                <a:cs typeface="Source Serif 4 Semi Bold" pitchFamily="34" charset="-120"/>
              </a:rPr>
              <a:t>3</a:t>
            </a:r>
            <a:endParaRPr lang="en-US" sz="2300" dirty="0"/>
          </a:p>
        </p:txBody>
      </p:sp>
      <p:sp>
        <p:nvSpPr>
          <p:cNvPr id="13" name="Text 11"/>
          <p:cNvSpPr/>
          <p:nvPr/>
        </p:nvSpPr>
        <p:spPr>
          <a:xfrm>
            <a:off x="10329505" y="3613666"/>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Mejora de Mensajes</a:t>
            </a:r>
            <a:endParaRPr lang="en-US" sz="1900" dirty="0"/>
          </a:p>
        </p:txBody>
      </p:sp>
      <p:sp>
        <p:nvSpPr>
          <p:cNvPr id="14" name="Text 12"/>
          <p:cNvSpPr/>
          <p:nvPr/>
        </p:nvSpPr>
        <p:spPr>
          <a:xfrm>
            <a:off x="10329505" y="4047292"/>
            <a:ext cx="3463171" cy="1675209"/>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Asegurar que validación de contraseñas débiles (BUG-TC003) muestre mensaje claro y no ambiguo: "Usuario o contraseña incorrectos" (CA 1.3), mejorando experiencia usuario.</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681</Words>
  <Application>Microsoft Office PowerPoint</Application>
  <PresentationFormat>Personalizado</PresentationFormat>
  <Paragraphs>103</Paragraphs>
  <Slides>10</Slides>
  <Notes>10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10</vt:i4>
      </vt:variant>
    </vt:vector>
  </HeadingPairs>
  <TitlesOfParts>
    <vt:vector size="15" baseType="lpstr">
      <vt:lpstr>Source Serif 4 Semi Bold</vt:lpstr>
      <vt:lpstr>Source Sans 3</vt:lpstr>
      <vt:lpstr>Calibri</vt: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ADMIN</dc:creator>
  <cp:lastModifiedBy>ADMIN</cp:lastModifiedBy>
  <cp:revision>2</cp:revision>
  <dcterms:created xsi:type="dcterms:W3CDTF">2025-11-10T02:18:28Z</dcterms:created>
  <dcterms:modified xsi:type="dcterms:W3CDTF">2025-11-10T02:22:38Z</dcterms:modified>
</cp:coreProperties>
</file>